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8288000" cy="10287000"/>
  <p:notesSz cx="6858000" cy="9144000"/>
  <p:embeddedFontLst>
    <p:embeddedFont>
      <p:font typeface="Montserrat" panose="00000500000000000000" pitchFamily="2" charset="0"/>
      <p:regular r:id="rId12"/>
    </p:embeddedFont>
    <p:embeddedFont>
      <p:font typeface="Montserrat Bold" panose="00000800000000000000" charset="0"/>
      <p:regular r:id="rId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39" d="100"/>
          <a:sy n="39" d="100"/>
        </p:scale>
        <p:origin x="940"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7.sv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svg"/><Relationship Id="rId7" Type="http://schemas.openxmlformats.org/officeDocument/2006/relationships/image" Target="../media/image24.sv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 Id="rId9" Type="http://schemas.openxmlformats.org/officeDocument/2006/relationships/image" Target="../media/image2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7164505" cy="10287000"/>
            <a:chOff x="0" y="0"/>
            <a:chExt cx="1958679" cy="2812328"/>
          </a:xfrm>
        </p:grpSpPr>
        <p:sp>
          <p:nvSpPr>
            <p:cNvPr id="3" name="Freeform 3"/>
            <p:cNvSpPr/>
            <p:nvPr/>
          </p:nvSpPr>
          <p:spPr>
            <a:xfrm>
              <a:off x="0" y="0"/>
              <a:ext cx="1958679" cy="2812328"/>
            </a:xfrm>
            <a:custGeom>
              <a:avLst/>
              <a:gdLst/>
              <a:ahLst/>
              <a:cxnLst/>
              <a:rect l="l" t="t" r="r" b="b"/>
              <a:pathLst>
                <a:path w="1958679" h="2812328">
                  <a:moveTo>
                    <a:pt x="0" y="0"/>
                  </a:moveTo>
                  <a:lnTo>
                    <a:pt x="1958679" y="0"/>
                  </a:lnTo>
                  <a:lnTo>
                    <a:pt x="1958679" y="2812328"/>
                  </a:lnTo>
                  <a:lnTo>
                    <a:pt x="0" y="2812328"/>
                  </a:lnTo>
                  <a:close/>
                </a:path>
              </a:pathLst>
            </a:custGeom>
            <a:solidFill>
              <a:srgbClr val="072E33"/>
            </a:solidFill>
          </p:spPr>
          <p:txBody>
            <a:bodyPr/>
            <a:lstStyle/>
            <a:p>
              <a:endParaRPr lang="fr-FR"/>
            </a:p>
          </p:txBody>
        </p:sp>
        <p:sp>
          <p:nvSpPr>
            <p:cNvPr id="4" name="TextBox 4"/>
            <p:cNvSpPr txBox="1"/>
            <p:nvPr/>
          </p:nvSpPr>
          <p:spPr>
            <a:xfrm>
              <a:off x="0" y="-38100"/>
              <a:ext cx="1958679" cy="2850428"/>
            </a:xfrm>
            <a:prstGeom prst="rect">
              <a:avLst/>
            </a:prstGeom>
          </p:spPr>
          <p:txBody>
            <a:bodyPr lIns="36005" tIns="36005" rIns="36005" bIns="36005" rtlCol="0" anchor="ctr"/>
            <a:lstStyle/>
            <a:p>
              <a:pPr algn="ctr">
                <a:lnSpc>
                  <a:spcPts val="2579"/>
                </a:lnSpc>
              </a:pPr>
              <a:endParaRPr/>
            </a:p>
          </p:txBody>
        </p:sp>
      </p:grpSp>
      <p:sp>
        <p:nvSpPr>
          <p:cNvPr id="5" name="Freeform 5"/>
          <p:cNvSpPr/>
          <p:nvPr/>
        </p:nvSpPr>
        <p:spPr>
          <a:xfrm>
            <a:off x="7164505" y="0"/>
            <a:ext cx="11027940" cy="10287000"/>
          </a:xfrm>
          <a:custGeom>
            <a:avLst/>
            <a:gdLst/>
            <a:ahLst/>
            <a:cxnLst/>
            <a:rect l="l" t="t" r="r" b="b"/>
            <a:pathLst>
              <a:path w="11027940" h="10287000">
                <a:moveTo>
                  <a:pt x="0" y="0"/>
                </a:moveTo>
                <a:lnTo>
                  <a:pt x="11027940" y="0"/>
                </a:lnTo>
                <a:lnTo>
                  <a:pt x="11027940" y="10287000"/>
                </a:lnTo>
                <a:lnTo>
                  <a:pt x="0" y="10287000"/>
                </a:lnTo>
                <a:lnTo>
                  <a:pt x="0" y="0"/>
                </a:lnTo>
                <a:close/>
              </a:path>
            </a:pathLst>
          </a:custGeom>
          <a:blipFill>
            <a:blip r:embed="rId2"/>
            <a:stretch>
              <a:fillRect l="-20004" r="-20004"/>
            </a:stretch>
          </a:blipFill>
        </p:spPr>
        <p:txBody>
          <a:bodyPr/>
          <a:lstStyle/>
          <a:p>
            <a:endParaRPr lang="fr-FR"/>
          </a:p>
        </p:txBody>
      </p:sp>
      <p:sp>
        <p:nvSpPr>
          <p:cNvPr id="6" name="Freeform 6"/>
          <p:cNvSpPr/>
          <p:nvPr/>
        </p:nvSpPr>
        <p:spPr>
          <a:xfrm rot="5400000">
            <a:off x="7061866" y="-1299459"/>
            <a:ext cx="12885917" cy="12885917"/>
          </a:xfrm>
          <a:custGeom>
            <a:avLst/>
            <a:gdLst/>
            <a:ahLst/>
            <a:cxnLst/>
            <a:rect l="l" t="t" r="r" b="b"/>
            <a:pathLst>
              <a:path w="12885917" h="12885917">
                <a:moveTo>
                  <a:pt x="0" y="0"/>
                </a:moveTo>
                <a:lnTo>
                  <a:pt x="12885917" y="0"/>
                </a:lnTo>
                <a:lnTo>
                  <a:pt x="12885917" y="12885918"/>
                </a:lnTo>
                <a:lnTo>
                  <a:pt x="0" y="1288591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FR"/>
          </a:p>
        </p:txBody>
      </p:sp>
      <p:sp>
        <p:nvSpPr>
          <p:cNvPr id="7" name="TextBox 7"/>
          <p:cNvSpPr txBox="1"/>
          <p:nvPr/>
        </p:nvSpPr>
        <p:spPr>
          <a:xfrm>
            <a:off x="1028700" y="3298756"/>
            <a:ext cx="11672512" cy="2988932"/>
          </a:xfrm>
          <a:prstGeom prst="rect">
            <a:avLst/>
          </a:prstGeom>
        </p:spPr>
        <p:txBody>
          <a:bodyPr lIns="0" tIns="0" rIns="0" bIns="0" rtlCol="0" anchor="t">
            <a:spAutoFit/>
          </a:bodyPr>
          <a:lstStyle/>
          <a:p>
            <a:pPr marL="0" lvl="0" indent="0">
              <a:lnSpc>
                <a:spcPts val="7980"/>
              </a:lnSpc>
              <a:spcBef>
                <a:spcPct val="0"/>
              </a:spcBef>
            </a:pPr>
            <a:r>
              <a:rPr lang="en-US" sz="5700">
                <a:solidFill>
                  <a:srgbClr val="FFFFFF"/>
                </a:solidFill>
                <a:latin typeface="Montserrat Bold"/>
              </a:rPr>
              <a:t>Mesurez l‘empreinte carbone de nos </a:t>
            </a:r>
            <a:r>
              <a:rPr lang="en-US" sz="5700">
                <a:solidFill>
                  <a:srgbClr val="0F969C"/>
                </a:solidFill>
                <a:latin typeface="Montserrat Bold"/>
              </a:rPr>
              <a:t>menus</a:t>
            </a:r>
            <a:r>
              <a:rPr lang="en-US" sz="5700">
                <a:solidFill>
                  <a:srgbClr val="FFFFFF"/>
                </a:solidFill>
                <a:latin typeface="Montserrat Bold"/>
              </a:rPr>
              <a:t> et </a:t>
            </a:r>
            <a:r>
              <a:rPr lang="en-US" sz="5700">
                <a:solidFill>
                  <a:srgbClr val="0F969C"/>
                </a:solidFill>
                <a:latin typeface="Montserrat Bold"/>
              </a:rPr>
              <a:t>prestations </a:t>
            </a:r>
            <a:r>
              <a:rPr lang="en-US" sz="5700">
                <a:solidFill>
                  <a:srgbClr val="FFFFFF"/>
                </a:solidFill>
                <a:latin typeface="Montserrat Bold"/>
              </a:rPr>
              <a:t>traiteur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6666" b="-16666"/>
            </a:stretch>
          </a:blipFill>
        </p:spPr>
        <p:txBody>
          <a:bodyPr/>
          <a:lstStyle/>
          <a:p>
            <a:endParaRPr lang="fr-FR"/>
          </a:p>
        </p:txBody>
      </p:sp>
      <p:sp>
        <p:nvSpPr>
          <p:cNvPr id="3" name="TextBox 3"/>
          <p:cNvSpPr txBox="1"/>
          <p:nvPr/>
        </p:nvSpPr>
        <p:spPr>
          <a:xfrm>
            <a:off x="1028700" y="665621"/>
            <a:ext cx="16230600" cy="8004310"/>
          </a:xfrm>
          <a:prstGeom prst="rect">
            <a:avLst/>
          </a:prstGeom>
        </p:spPr>
        <p:txBody>
          <a:bodyPr lIns="0" tIns="0" rIns="0" bIns="0" rtlCol="0" anchor="t">
            <a:spAutoFit/>
          </a:bodyPr>
          <a:lstStyle/>
          <a:p>
            <a:pPr>
              <a:lnSpc>
                <a:spcPts val="6358"/>
              </a:lnSpc>
            </a:pPr>
            <a:r>
              <a:rPr lang="en-US" sz="4541">
                <a:solidFill>
                  <a:srgbClr val="000000"/>
                </a:solidFill>
                <a:latin typeface="Montserrat Bold"/>
              </a:rPr>
              <a:t>FAQ</a:t>
            </a:r>
          </a:p>
          <a:p>
            <a:pPr>
              <a:lnSpc>
                <a:spcPts val="2727"/>
              </a:lnSpc>
            </a:pPr>
            <a:endParaRPr lang="en-US" sz="4541">
              <a:solidFill>
                <a:srgbClr val="000000"/>
              </a:solidFill>
              <a:latin typeface="Montserrat Bold"/>
            </a:endParaRPr>
          </a:p>
          <a:p>
            <a:pPr>
              <a:lnSpc>
                <a:spcPts val="2727"/>
              </a:lnSpc>
            </a:pPr>
            <a:r>
              <a:rPr lang="en-US" sz="1947">
                <a:solidFill>
                  <a:srgbClr val="000000"/>
                </a:solidFill>
                <a:latin typeface="Montserrat Bold"/>
              </a:rPr>
              <a:t>Qui s’occupe du calcul de l’empreinte carbone ?</a:t>
            </a:r>
          </a:p>
          <a:p>
            <a:pPr marL="420544" lvl="1" indent="-210272">
              <a:lnSpc>
                <a:spcPts val="2727"/>
              </a:lnSpc>
              <a:buFont typeface="Arial"/>
              <a:buChar char="•"/>
            </a:pPr>
            <a:r>
              <a:rPr lang="en-US" sz="1947">
                <a:solidFill>
                  <a:srgbClr val="000000"/>
                </a:solidFill>
                <a:latin typeface="Montserrat"/>
              </a:rPr>
              <a:t>Nous nous en occupons.</a:t>
            </a:r>
          </a:p>
          <a:p>
            <a:pPr>
              <a:lnSpc>
                <a:spcPts val="2727"/>
              </a:lnSpc>
            </a:pPr>
            <a:endParaRPr lang="en-US" sz="1947">
              <a:solidFill>
                <a:srgbClr val="000000"/>
              </a:solidFill>
              <a:latin typeface="Montserrat"/>
            </a:endParaRPr>
          </a:p>
          <a:p>
            <a:pPr>
              <a:lnSpc>
                <a:spcPts val="2727"/>
              </a:lnSpc>
            </a:pPr>
            <a:r>
              <a:rPr lang="en-US" sz="1947">
                <a:solidFill>
                  <a:srgbClr val="000000"/>
                </a:solidFill>
                <a:latin typeface="Montserrat Bold"/>
              </a:rPr>
              <a:t>Combien de temps cela prend-il ?</a:t>
            </a:r>
          </a:p>
          <a:p>
            <a:pPr marL="420544" lvl="1" indent="-210272">
              <a:lnSpc>
                <a:spcPts val="2727"/>
              </a:lnSpc>
              <a:buFont typeface="Arial"/>
              <a:buChar char="•"/>
            </a:pPr>
            <a:r>
              <a:rPr lang="en-US" sz="1947">
                <a:solidFill>
                  <a:srgbClr val="000000"/>
                </a:solidFill>
                <a:latin typeface="Montserrat"/>
              </a:rPr>
              <a:t>Cela dépend de la prestation : entre 1/2 journée et une journée.</a:t>
            </a:r>
          </a:p>
          <a:p>
            <a:pPr>
              <a:lnSpc>
                <a:spcPts val="2727"/>
              </a:lnSpc>
            </a:pPr>
            <a:endParaRPr lang="en-US" sz="1947">
              <a:solidFill>
                <a:srgbClr val="000000"/>
              </a:solidFill>
              <a:latin typeface="Montserrat"/>
            </a:endParaRPr>
          </a:p>
          <a:p>
            <a:pPr>
              <a:lnSpc>
                <a:spcPts val="2727"/>
              </a:lnSpc>
            </a:pPr>
            <a:r>
              <a:rPr lang="en-US" sz="1947">
                <a:solidFill>
                  <a:srgbClr val="000000"/>
                </a:solidFill>
                <a:latin typeface="Montserrat Bold"/>
              </a:rPr>
              <a:t>Quelles mesures pour une prestation traiteur plus durable ?</a:t>
            </a:r>
          </a:p>
          <a:p>
            <a:pPr marL="420544" lvl="1" indent="-210272">
              <a:lnSpc>
                <a:spcPts val="2727"/>
              </a:lnSpc>
              <a:buFont typeface="Arial"/>
              <a:buChar char="•"/>
            </a:pPr>
            <a:r>
              <a:rPr lang="en-US" sz="1947">
                <a:solidFill>
                  <a:srgbClr val="000000"/>
                </a:solidFill>
                <a:latin typeface="Montserrat"/>
              </a:rPr>
              <a:t>Sélection de fournisseurs locaux, utilisation d’ingrédients de saison, réduction du gaspillage alimentaire, options végétariennes et véganes, utilisateurs de matériaux et d’emballages durables, sensibilisation &amp; communication.</a:t>
            </a:r>
          </a:p>
          <a:p>
            <a:pPr>
              <a:lnSpc>
                <a:spcPts val="2727"/>
              </a:lnSpc>
            </a:pPr>
            <a:endParaRPr lang="en-US" sz="1947">
              <a:solidFill>
                <a:srgbClr val="000000"/>
              </a:solidFill>
              <a:latin typeface="Montserrat"/>
            </a:endParaRPr>
          </a:p>
          <a:p>
            <a:pPr>
              <a:lnSpc>
                <a:spcPts val="2727"/>
              </a:lnSpc>
            </a:pPr>
            <a:r>
              <a:rPr lang="en-US" sz="1947">
                <a:solidFill>
                  <a:srgbClr val="000000"/>
                </a:solidFill>
                <a:latin typeface="Montserrat Bold"/>
              </a:rPr>
              <a:t>Comment combiner excellence événementielle et durabilité ?</a:t>
            </a:r>
          </a:p>
          <a:p>
            <a:pPr marL="420544" lvl="1" indent="-210272">
              <a:lnSpc>
                <a:spcPts val="2727"/>
              </a:lnSpc>
              <a:buFont typeface="Arial"/>
              <a:buChar char="•"/>
            </a:pPr>
            <a:r>
              <a:rPr lang="en-US" sz="1947">
                <a:solidFill>
                  <a:srgbClr val="000000"/>
                </a:solidFill>
                <a:latin typeface="Montserrat"/>
              </a:rPr>
              <a:t>Grâce à notre partenariat avec Climeet, nous mesurons et réduisons l’empreinte carbone de nos prestations sans que cela impacte leur qualité.</a:t>
            </a:r>
          </a:p>
          <a:p>
            <a:pPr>
              <a:lnSpc>
                <a:spcPts val="2727"/>
              </a:lnSpc>
            </a:pPr>
            <a:endParaRPr lang="en-US" sz="1947">
              <a:solidFill>
                <a:srgbClr val="000000"/>
              </a:solidFill>
              <a:latin typeface="Montserrat"/>
            </a:endParaRPr>
          </a:p>
          <a:p>
            <a:pPr>
              <a:lnSpc>
                <a:spcPts val="2727"/>
              </a:lnSpc>
            </a:pPr>
            <a:r>
              <a:rPr lang="en-US" sz="1947">
                <a:solidFill>
                  <a:srgbClr val="000000"/>
                </a:solidFill>
                <a:latin typeface="Montserrat Bold"/>
              </a:rPr>
              <a:t>Qu’est-ce que cela m’apporte ?</a:t>
            </a:r>
          </a:p>
          <a:p>
            <a:pPr marL="420544" lvl="1" indent="-210272">
              <a:lnSpc>
                <a:spcPts val="2727"/>
              </a:lnSpc>
              <a:buFont typeface="Arial"/>
              <a:buChar char="•"/>
            </a:pPr>
            <a:r>
              <a:rPr lang="en-US" sz="1947">
                <a:solidFill>
                  <a:srgbClr val="000000"/>
                </a:solidFill>
                <a:latin typeface="Montserrat"/>
              </a:rPr>
              <a:t>Sensibilisation à l’impact environnemental, identification des domaines à améliorer, responsabilité sociale et engagement, etc.</a:t>
            </a:r>
          </a:p>
          <a:p>
            <a:pPr>
              <a:lnSpc>
                <a:spcPts val="2727"/>
              </a:lnSpc>
            </a:pPr>
            <a:endParaRPr lang="en-US" sz="1947">
              <a:solidFill>
                <a:srgbClr val="000000"/>
              </a:solidFill>
              <a:latin typeface="Montserrat"/>
            </a:endParaRPr>
          </a:p>
          <a:p>
            <a:pPr>
              <a:lnSpc>
                <a:spcPts val="2727"/>
              </a:lnSpc>
            </a:pPr>
            <a:r>
              <a:rPr lang="en-US" sz="1947">
                <a:solidFill>
                  <a:srgbClr val="000000"/>
                </a:solidFill>
                <a:latin typeface="Montserrat Bold"/>
              </a:rPr>
              <a:t>Puis-je communiquer dessus ?</a:t>
            </a:r>
          </a:p>
          <a:p>
            <a:pPr marL="420544" lvl="1" indent="-210272">
              <a:lnSpc>
                <a:spcPts val="2727"/>
              </a:lnSpc>
              <a:spcBef>
                <a:spcPct val="0"/>
              </a:spcBef>
              <a:buFont typeface="Arial"/>
              <a:buChar char="•"/>
            </a:pPr>
            <a:r>
              <a:rPr lang="en-US" sz="1947">
                <a:solidFill>
                  <a:srgbClr val="000000"/>
                </a:solidFill>
                <a:latin typeface="Montserrat"/>
              </a:rPr>
              <a:t>Oui, vous aurez accès aux résultats détaillés de vos émissions par poste. Vous pouvez communiquer dessus en toute transparence et avec assurance, pour diffuser vos bonnes pratiques tout en évitant le greenwashing.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2" name="TextBox 2"/>
          <p:cNvSpPr txBox="1"/>
          <p:nvPr/>
        </p:nvSpPr>
        <p:spPr>
          <a:xfrm>
            <a:off x="1638391" y="904875"/>
            <a:ext cx="14090749" cy="1094739"/>
          </a:xfrm>
          <a:prstGeom prst="rect">
            <a:avLst/>
          </a:prstGeom>
        </p:spPr>
        <p:txBody>
          <a:bodyPr lIns="0" tIns="0" rIns="0" bIns="0" rtlCol="0" anchor="t">
            <a:spAutoFit/>
          </a:bodyPr>
          <a:lstStyle/>
          <a:p>
            <a:pPr marL="0" lvl="0" indent="0" algn="l">
              <a:lnSpc>
                <a:spcPts val="8960"/>
              </a:lnSpc>
              <a:spcBef>
                <a:spcPct val="0"/>
              </a:spcBef>
            </a:pPr>
            <a:r>
              <a:rPr lang="en-US" sz="6400">
                <a:solidFill>
                  <a:srgbClr val="000000"/>
                </a:solidFill>
                <a:latin typeface="Montserrat Bold"/>
              </a:rPr>
              <a:t>EMPREINTE CARBONE TRAITEUR</a:t>
            </a:r>
          </a:p>
        </p:txBody>
      </p:sp>
      <p:sp>
        <p:nvSpPr>
          <p:cNvPr id="3" name="TextBox 3"/>
          <p:cNvSpPr txBox="1"/>
          <p:nvPr/>
        </p:nvSpPr>
        <p:spPr>
          <a:xfrm>
            <a:off x="1638391" y="2619547"/>
            <a:ext cx="9928563" cy="5680075"/>
          </a:xfrm>
          <a:prstGeom prst="rect">
            <a:avLst/>
          </a:prstGeom>
        </p:spPr>
        <p:txBody>
          <a:bodyPr lIns="0" tIns="0" rIns="0" bIns="0" rtlCol="0" anchor="t">
            <a:spAutoFit/>
          </a:bodyPr>
          <a:lstStyle/>
          <a:p>
            <a:pPr>
              <a:lnSpc>
                <a:spcPts val="3500"/>
              </a:lnSpc>
            </a:pPr>
            <a:r>
              <a:rPr lang="en-US" sz="2500">
                <a:solidFill>
                  <a:srgbClr val="000000"/>
                </a:solidFill>
                <a:latin typeface="Montserrat"/>
              </a:rPr>
              <a:t>Notre alimentation possède une empreinte carbone.</a:t>
            </a:r>
          </a:p>
          <a:p>
            <a:pPr>
              <a:lnSpc>
                <a:spcPts val="3500"/>
              </a:lnSpc>
            </a:pPr>
            <a:endParaRPr lang="en-US" sz="2500">
              <a:solidFill>
                <a:srgbClr val="000000"/>
              </a:solidFill>
              <a:latin typeface="Montserrat"/>
            </a:endParaRPr>
          </a:p>
          <a:p>
            <a:pPr>
              <a:lnSpc>
                <a:spcPts val="3500"/>
              </a:lnSpc>
            </a:pPr>
            <a:r>
              <a:rPr lang="en-US" sz="2500">
                <a:solidFill>
                  <a:srgbClr val="000000"/>
                </a:solidFill>
                <a:latin typeface="Montserrat"/>
              </a:rPr>
              <a:t>Chaque aliment est source d’émissions de gaz à effet de serre (GES). Le contenu de notre assiette influe considérablement sur notre impact écologique !</a:t>
            </a:r>
          </a:p>
          <a:p>
            <a:pPr>
              <a:lnSpc>
                <a:spcPts val="3500"/>
              </a:lnSpc>
            </a:pPr>
            <a:endParaRPr lang="en-US" sz="2500">
              <a:solidFill>
                <a:srgbClr val="000000"/>
              </a:solidFill>
              <a:latin typeface="Montserrat"/>
            </a:endParaRPr>
          </a:p>
          <a:p>
            <a:pPr>
              <a:lnSpc>
                <a:spcPts val="3500"/>
              </a:lnSpc>
            </a:pPr>
            <a:r>
              <a:rPr lang="en-US" sz="2500">
                <a:solidFill>
                  <a:srgbClr val="000000"/>
                </a:solidFill>
                <a:latin typeface="Montserrat"/>
              </a:rPr>
              <a:t>Chaque buffet, petit-déjeuner, pause café, restauration et cocktail de clôture aura une empreinte différente. Et si nous la calculions ?</a:t>
            </a:r>
          </a:p>
          <a:p>
            <a:pPr>
              <a:lnSpc>
                <a:spcPts val="3500"/>
              </a:lnSpc>
            </a:pPr>
            <a:endParaRPr lang="en-US" sz="2500">
              <a:solidFill>
                <a:srgbClr val="000000"/>
              </a:solidFill>
              <a:latin typeface="Montserrat"/>
            </a:endParaRPr>
          </a:p>
          <a:p>
            <a:pPr marL="0" lvl="0" indent="0">
              <a:lnSpc>
                <a:spcPts val="3500"/>
              </a:lnSpc>
              <a:spcBef>
                <a:spcPct val="0"/>
              </a:spcBef>
            </a:pPr>
            <a:r>
              <a:rPr lang="en-US" sz="2500">
                <a:solidFill>
                  <a:srgbClr val="000000"/>
                </a:solidFill>
                <a:latin typeface="Montserrat"/>
              </a:rPr>
              <a:t>Selon votre objectif, le profil, ou le nombre de vos participants, nous vous conseillons et vous accompagnons tout au long de vos événements. </a:t>
            </a:r>
          </a:p>
        </p:txBody>
      </p:sp>
      <p:sp>
        <p:nvSpPr>
          <p:cNvPr id="4" name="Freeform 4"/>
          <p:cNvSpPr/>
          <p:nvPr/>
        </p:nvSpPr>
        <p:spPr>
          <a:xfrm>
            <a:off x="12226181" y="2534445"/>
            <a:ext cx="4423427" cy="5897903"/>
          </a:xfrm>
          <a:custGeom>
            <a:avLst/>
            <a:gdLst/>
            <a:ahLst/>
            <a:cxnLst/>
            <a:rect l="l" t="t" r="r" b="b"/>
            <a:pathLst>
              <a:path w="4423427" h="5897903">
                <a:moveTo>
                  <a:pt x="0" y="0"/>
                </a:moveTo>
                <a:lnTo>
                  <a:pt x="4423428" y="0"/>
                </a:lnTo>
                <a:lnTo>
                  <a:pt x="4423428" y="5897904"/>
                </a:lnTo>
                <a:lnTo>
                  <a:pt x="0" y="5897904"/>
                </a:lnTo>
                <a:lnTo>
                  <a:pt x="0" y="0"/>
                </a:lnTo>
                <a:close/>
              </a:path>
            </a:pathLst>
          </a:custGeom>
          <a:blipFill>
            <a:blip r:embed="rId2"/>
            <a:stretch>
              <a:fillRect/>
            </a:stretch>
          </a:blipFill>
        </p:spPr>
        <p:txBody>
          <a:bodyPr/>
          <a:lstStyle/>
          <a:p>
            <a:endParaRPr lang="fr-FR"/>
          </a:p>
        </p:txBody>
      </p:sp>
      <p:grpSp>
        <p:nvGrpSpPr>
          <p:cNvPr id="5" name="Group 5"/>
          <p:cNvGrpSpPr/>
          <p:nvPr/>
        </p:nvGrpSpPr>
        <p:grpSpPr>
          <a:xfrm>
            <a:off x="221652" y="242294"/>
            <a:ext cx="17713921" cy="9763699"/>
            <a:chOff x="0" y="0"/>
            <a:chExt cx="4960292" cy="2734053"/>
          </a:xfrm>
        </p:grpSpPr>
        <p:sp>
          <p:nvSpPr>
            <p:cNvPr id="6" name="Freeform 6"/>
            <p:cNvSpPr/>
            <p:nvPr/>
          </p:nvSpPr>
          <p:spPr>
            <a:xfrm>
              <a:off x="0" y="0"/>
              <a:ext cx="4960292" cy="2734053"/>
            </a:xfrm>
            <a:custGeom>
              <a:avLst/>
              <a:gdLst/>
              <a:ahLst/>
              <a:cxnLst/>
              <a:rect l="l" t="t" r="r" b="b"/>
              <a:pathLst>
                <a:path w="4960292" h="2734053">
                  <a:moveTo>
                    <a:pt x="0" y="0"/>
                  </a:moveTo>
                  <a:lnTo>
                    <a:pt x="4960292" y="0"/>
                  </a:lnTo>
                  <a:lnTo>
                    <a:pt x="4960292" y="2734053"/>
                  </a:lnTo>
                  <a:lnTo>
                    <a:pt x="0" y="2734053"/>
                  </a:lnTo>
                  <a:close/>
                </a:path>
              </a:pathLst>
            </a:custGeom>
            <a:solidFill>
              <a:srgbClr val="000000">
                <a:alpha val="0"/>
              </a:srgbClr>
            </a:solidFill>
            <a:ln w="228600" cap="sq">
              <a:solidFill>
                <a:srgbClr val="0C7075"/>
              </a:solidFill>
              <a:prstDash val="solid"/>
              <a:miter/>
            </a:ln>
          </p:spPr>
          <p:txBody>
            <a:bodyPr/>
            <a:lstStyle/>
            <a:p>
              <a:endParaRPr lang="fr-FR"/>
            </a:p>
          </p:txBody>
        </p:sp>
        <p:sp>
          <p:nvSpPr>
            <p:cNvPr id="7" name="TextBox 7"/>
            <p:cNvSpPr txBox="1"/>
            <p:nvPr/>
          </p:nvSpPr>
          <p:spPr>
            <a:xfrm>
              <a:off x="0" y="-38100"/>
              <a:ext cx="4960292" cy="2772153"/>
            </a:xfrm>
            <a:prstGeom prst="rect">
              <a:avLst/>
            </a:prstGeom>
          </p:spPr>
          <p:txBody>
            <a:bodyPr lIns="50800" tIns="50800" rIns="50800" bIns="50800" rtlCol="0" anchor="ctr"/>
            <a:lstStyle/>
            <a:p>
              <a:pPr marL="0" lvl="0" indent="0" algn="ctr">
                <a:lnSpc>
                  <a:spcPts val="2659"/>
                </a:lnSpc>
                <a:spcBef>
                  <a:spcPct val="0"/>
                </a:spcBef>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C7075"/>
        </a:solidFill>
        <a:effectLst/>
      </p:bgPr>
    </p:bg>
    <p:spTree>
      <p:nvGrpSpPr>
        <p:cNvPr id="1" name=""/>
        <p:cNvGrpSpPr/>
        <p:nvPr/>
      </p:nvGrpSpPr>
      <p:grpSpPr>
        <a:xfrm>
          <a:off x="0" y="0"/>
          <a:ext cx="0" cy="0"/>
          <a:chOff x="0" y="0"/>
          <a:chExt cx="0" cy="0"/>
        </a:xfrm>
      </p:grpSpPr>
      <p:grpSp>
        <p:nvGrpSpPr>
          <p:cNvPr id="2" name="Group 2"/>
          <p:cNvGrpSpPr/>
          <p:nvPr/>
        </p:nvGrpSpPr>
        <p:grpSpPr>
          <a:xfrm>
            <a:off x="522821" y="636933"/>
            <a:ext cx="17177026" cy="8995198"/>
            <a:chOff x="0" y="0"/>
            <a:chExt cx="4523990" cy="2369106"/>
          </a:xfrm>
        </p:grpSpPr>
        <p:sp>
          <p:nvSpPr>
            <p:cNvPr id="3" name="Freeform 3"/>
            <p:cNvSpPr/>
            <p:nvPr/>
          </p:nvSpPr>
          <p:spPr>
            <a:xfrm>
              <a:off x="0" y="0"/>
              <a:ext cx="4523990" cy="2369106"/>
            </a:xfrm>
            <a:custGeom>
              <a:avLst/>
              <a:gdLst/>
              <a:ahLst/>
              <a:cxnLst/>
              <a:rect l="l" t="t" r="r" b="b"/>
              <a:pathLst>
                <a:path w="4523990" h="2369106">
                  <a:moveTo>
                    <a:pt x="10366" y="0"/>
                  </a:moveTo>
                  <a:lnTo>
                    <a:pt x="4513624" y="0"/>
                  </a:lnTo>
                  <a:cubicBezTo>
                    <a:pt x="4519349" y="0"/>
                    <a:pt x="4523990" y="4641"/>
                    <a:pt x="4523990" y="10366"/>
                  </a:cubicBezTo>
                  <a:lnTo>
                    <a:pt x="4523990" y="2358739"/>
                  </a:lnTo>
                  <a:cubicBezTo>
                    <a:pt x="4523990" y="2361489"/>
                    <a:pt x="4522898" y="2364125"/>
                    <a:pt x="4520954" y="2366069"/>
                  </a:cubicBezTo>
                  <a:cubicBezTo>
                    <a:pt x="4519010" y="2368013"/>
                    <a:pt x="4516373" y="2369106"/>
                    <a:pt x="4513624" y="2369106"/>
                  </a:cubicBezTo>
                  <a:lnTo>
                    <a:pt x="10366" y="2369106"/>
                  </a:lnTo>
                  <a:cubicBezTo>
                    <a:pt x="7617" y="2369106"/>
                    <a:pt x="4980" y="2368013"/>
                    <a:pt x="3036" y="2366069"/>
                  </a:cubicBezTo>
                  <a:cubicBezTo>
                    <a:pt x="1092" y="2364125"/>
                    <a:pt x="0" y="2361489"/>
                    <a:pt x="0" y="2358739"/>
                  </a:cubicBezTo>
                  <a:lnTo>
                    <a:pt x="0" y="10366"/>
                  </a:lnTo>
                  <a:cubicBezTo>
                    <a:pt x="0" y="7617"/>
                    <a:pt x="1092" y="4980"/>
                    <a:pt x="3036" y="3036"/>
                  </a:cubicBezTo>
                  <a:cubicBezTo>
                    <a:pt x="4980" y="1092"/>
                    <a:pt x="7617" y="0"/>
                    <a:pt x="10366" y="0"/>
                  </a:cubicBezTo>
                  <a:close/>
                </a:path>
              </a:pathLst>
            </a:custGeom>
            <a:solidFill>
              <a:srgbClr val="FFFFFF"/>
            </a:solidFill>
            <a:ln cap="rnd">
              <a:noFill/>
              <a:prstDash val="solid"/>
              <a:round/>
            </a:ln>
          </p:spPr>
          <p:txBody>
            <a:bodyPr/>
            <a:lstStyle/>
            <a:p>
              <a:endParaRPr lang="fr-FR"/>
            </a:p>
          </p:txBody>
        </p:sp>
        <p:sp>
          <p:nvSpPr>
            <p:cNvPr id="4" name="TextBox 4"/>
            <p:cNvSpPr txBox="1"/>
            <p:nvPr/>
          </p:nvSpPr>
          <p:spPr>
            <a:xfrm>
              <a:off x="0" y="-47625"/>
              <a:ext cx="4523990" cy="2416731"/>
            </a:xfrm>
            <a:prstGeom prst="rect">
              <a:avLst/>
            </a:prstGeom>
          </p:spPr>
          <p:txBody>
            <a:bodyPr lIns="50800" tIns="50800" rIns="50800" bIns="50800" rtlCol="0" anchor="ctr"/>
            <a:lstStyle/>
            <a:p>
              <a:pPr marL="0" lvl="0" indent="0" algn="ctr">
                <a:lnSpc>
                  <a:spcPts val="3640"/>
                </a:lnSpc>
                <a:spcBef>
                  <a:spcPct val="0"/>
                </a:spcBef>
              </a:pPr>
              <a:endParaRPr/>
            </a:p>
          </p:txBody>
        </p:sp>
      </p:grpSp>
      <p:grpSp>
        <p:nvGrpSpPr>
          <p:cNvPr id="5" name="Group 5"/>
          <p:cNvGrpSpPr/>
          <p:nvPr/>
        </p:nvGrpSpPr>
        <p:grpSpPr>
          <a:xfrm>
            <a:off x="1391284" y="4467509"/>
            <a:ext cx="2804625" cy="3412554"/>
            <a:chOff x="0" y="0"/>
            <a:chExt cx="1693662" cy="2060779"/>
          </a:xfrm>
        </p:grpSpPr>
        <p:sp>
          <p:nvSpPr>
            <p:cNvPr id="6" name="Freeform 6"/>
            <p:cNvSpPr/>
            <p:nvPr/>
          </p:nvSpPr>
          <p:spPr>
            <a:xfrm>
              <a:off x="0" y="0"/>
              <a:ext cx="1693662" cy="2060779"/>
            </a:xfrm>
            <a:custGeom>
              <a:avLst/>
              <a:gdLst/>
              <a:ahLst/>
              <a:cxnLst/>
              <a:rect l="l" t="t" r="r" b="b"/>
              <a:pathLst>
                <a:path w="1693662" h="2060779">
                  <a:moveTo>
                    <a:pt x="63489" y="0"/>
                  </a:moveTo>
                  <a:lnTo>
                    <a:pt x="1630172" y="0"/>
                  </a:lnTo>
                  <a:cubicBezTo>
                    <a:pt x="1647011" y="0"/>
                    <a:pt x="1663160" y="6689"/>
                    <a:pt x="1675066" y="18596"/>
                  </a:cubicBezTo>
                  <a:cubicBezTo>
                    <a:pt x="1686973" y="30502"/>
                    <a:pt x="1693662" y="46651"/>
                    <a:pt x="1693662" y="63489"/>
                  </a:cubicBezTo>
                  <a:lnTo>
                    <a:pt x="1693662" y="1997290"/>
                  </a:lnTo>
                  <a:cubicBezTo>
                    <a:pt x="1693662" y="2014128"/>
                    <a:pt x="1686973" y="2030277"/>
                    <a:pt x="1675066" y="2042184"/>
                  </a:cubicBezTo>
                  <a:cubicBezTo>
                    <a:pt x="1663160" y="2054090"/>
                    <a:pt x="1647011" y="2060779"/>
                    <a:pt x="1630172" y="2060779"/>
                  </a:cubicBezTo>
                  <a:lnTo>
                    <a:pt x="63489" y="2060779"/>
                  </a:lnTo>
                  <a:cubicBezTo>
                    <a:pt x="46651" y="2060779"/>
                    <a:pt x="30502" y="2054090"/>
                    <a:pt x="18596" y="2042184"/>
                  </a:cubicBezTo>
                  <a:cubicBezTo>
                    <a:pt x="6689" y="2030277"/>
                    <a:pt x="0" y="2014128"/>
                    <a:pt x="0" y="1997290"/>
                  </a:cubicBezTo>
                  <a:lnTo>
                    <a:pt x="0" y="63489"/>
                  </a:lnTo>
                  <a:cubicBezTo>
                    <a:pt x="0" y="46651"/>
                    <a:pt x="6689" y="30502"/>
                    <a:pt x="18596" y="18596"/>
                  </a:cubicBezTo>
                  <a:cubicBezTo>
                    <a:pt x="30502" y="6689"/>
                    <a:pt x="46651" y="0"/>
                    <a:pt x="63489" y="0"/>
                  </a:cubicBezTo>
                  <a:close/>
                </a:path>
              </a:pathLst>
            </a:custGeom>
            <a:solidFill>
              <a:srgbClr val="0C7075"/>
            </a:solidFill>
            <a:ln cap="rnd">
              <a:noFill/>
              <a:prstDash val="solid"/>
              <a:round/>
            </a:ln>
          </p:spPr>
          <p:txBody>
            <a:bodyPr/>
            <a:lstStyle/>
            <a:p>
              <a:endParaRPr lang="fr-FR"/>
            </a:p>
          </p:txBody>
        </p:sp>
        <p:sp>
          <p:nvSpPr>
            <p:cNvPr id="7" name="TextBox 7"/>
            <p:cNvSpPr txBox="1"/>
            <p:nvPr/>
          </p:nvSpPr>
          <p:spPr>
            <a:xfrm>
              <a:off x="0" y="-47625"/>
              <a:ext cx="1693662" cy="2108404"/>
            </a:xfrm>
            <a:prstGeom prst="rect">
              <a:avLst/>
            </a:prstGeom>
          </p:spPr>
          <p:txBody>
            <a:bodyPr lIns="0" tIns="0" rIns="0" bIns="0" rtlCol="0" anchor="ctr"/>
            <a:lstStyle/>
            <a:p>
              <a:pPr algn="ctr">
                <a:lnSpc>
                  <a:spcPts val="3640"/>
                </a:lnSpc>
              </a:pPr>
              <a:endParaRPr/>
            </a:p>
          </p:txBody>
        </p:sp>
      </p:grpSp>
      <p:grpSp>
        <p:nvGrpSpPr>
          <p:cNvPr id="8" name="Group 8"/>
          <p:cNvGrpSpPr/>
          <p:nvPr/>
        </p:nvGrpSpPr>
        <p:grpSpPr>
          <a:xfrm>
            <a:off x="1532444" y="4606880"/>
            <a:ext cx="2522305" cy="3116119"/>
            <a:chOff x="0" y="0"/>
            <a:chExt cx="1523174" cy="1881767"/>
          </a:xfrm>
        </p:grpSpPr>
        <p:sp>
          <p:nvSpPr>
            <p:cNvPr id="9" name="Freeform 9"/>
            <p:cNvSpPr/>
            <p:nvPr/>
          </p:nvSpPr>
          <p:spPr>
            <a:xfrm>
              <a:off x="0" y="0"/>
              <a:ext cx="1523174" cy="1881768"/>
            </a:xfrm>
            <a:custGeom>
              <a:avLst/>
              <a:gdLst/>
              <a:ahLst/>
              <a:cxnLst/>
              <a:rect l="l" t="t" r="r" b="b"/>
              <a:pathLst>
                <a:path w="1523174" h="1881768">
                  <a:moveTo>
                    <a:pt x="70596" y="0"/>
                  </a:moveTo>
                  <a:lnTo>
                    <a:pt x="1452578" y="0"/>
                  </a:lnTo>
                  <a:cubicBezTo>
                    <a:pt x="1471302" y="0"/>
                    <a:pt x="1489258" y="7438"/>
                    <a:pt x="1502497" y="20677"/>
                  </a:cubicBezTo>
                  <a:cubicBezTo>
                    <a:pt x="1515737" y="33916"/>
                    <a:pt x="1523174" y="51873"/>
                    <a:pt x="1523174" y="70596"/>
                  </a:cubicBezTo>
                  <a:lnTo>
                    <a:pt x="1523174" y="1811172"/>
                  </a:lnTo>
                  <a:cubicBezTo>
                    <a:pt x="1523174" y="1829895"/>
                    <a:pt x="1515737" y="1847851"/>
                    <a:pt x="1502497" y="1861090"/>
                  </a:cubicBezTo>
                  <a:cubicBezTo>
                    <a:pt x="1489258" y="1874330"/>
                    <a:pt x="1471302" y="1881768"/>
                    <a:pt x="1452578" y="1881768"/>
                  </a:cubicBezTo>
                  <a:lnTo>
                    <a:pt x="70596" y="1881768"/>
                  </a:lnTo>
                  <a:cubicBezTo>
                    <a:pt x="51873" y="1881768"/>
                    <a:pt x="33916" y="1874330"/>
                    <a:pt x="20677" y="1861090"/>
                  </a:cubicBezTo>
                  <a:cubicBezTo>
                    <a:pt x="7438" y="1847851"/>
                    <a:pt x="0" y="1829895"/>
                    <a:pt x="0" y="1811172"/>
                  </a:cubicBezTo>
                  <a:lnTo>
                    <a:pt x="0" y="70596"/>
                  </a:lnTo>
                  <a:cubicBezTo>
                    <a:pt x="0" y="51873"/>
                    <a:pt x="7438" y="33916"/>
                    <a:pt x="20677" y="20677"/>
                  </a:cubicBezTo>
                  <a:cubicBezTo>
                    <a:pt x="33916" y="7438"/>
                    <a:pt x="51873" y="0"/>
                    <a:pt x="70596" y="0"/>
                  </a:cubicBezTo>
                  <a:close/>
                </a:path>
              </a:pathLst>
            </a:custGeom>
            <a:solidFill>
              <a:srgbClr val="FFFFFF"/>
            </a:solidFill>
            <a:ln cap="rnd">
              <a:noFill/>
              <a:prstDash val="solid"/>
              <a:round/>
            </a:ln>
          </p:spPr>
          <p:txBody>
            <a:bodyPr/>
            <a:lstStyle/>
            <a:p>
              <a:endParaRPr lang="fr-FR"/>
            </a:p>
          </p:txBody>
        </p:sp>
        <p:sp>
          <p:nvSpPr>
            <p:cNvPr id="10" name="TextBox 10"/>
            <p:cNvSpPr txBox="1"/>
            <p:nvPr/>
          </p:nvSpPr>
          <p:spPr>
            <a:xfrm>
              <a:off x="0" y="-47625"/>
              <a:ext cx="1523174" cy="1929392"/>
            </a:xfrm>
            <a:prstGeom prst="rect">
              <a:avLst/>
            </a:prstGeom>
          </p:spPr>
          <p:txBody>
            <a:bodyPr lIns="0" tIns="0" rIns="0" bIns="0" rtlCol="0" anchor="ctr"/>
            <a:lstStyle/>
            <a:p>
              <a:pPr algn="ctr">
                <a:lnSpc>
                  <a:spcPts val="3640"/>
                </a:lnSpc>
              </a:pPr>
              <a:endParaRPr/>
            </a:p>
          </p:txBody>
        </p:sp>
      </p:grpSp>
      <p:grpSp>
        <p:nvGrpSpPr>
          <p:cNvPr id="11" name="Group 11"/>
          <p:cNvGrpSpPr/>
          <p:nvPr/>
        </p:nvGrpSpPr>
        <p:grpSpPr>
          <a:xfrm>
            <a:off x="2058264" y="3878001"/>
            <a:ext cx="1470666" cy="1470666"/>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C7075"/>
            </a:solidFill>
            <a:ln cap="sq">
              <a:noFill/>
              <a:prstDash val="solid"/>
              <a:miter/>
            </a:ln>
          </p:spPr>
          <p:txBody>
            <a:bodyPr/>
            <a:lstStyle/>
            <a:p>
              <a:endParaRPr lang="fr-FR"/>
            </a:p>
          </p:txBody>
        </p:sp>
        <p:sp>
          <p:nvSpPr>
            <p:cNvPr id="13" name="TextBox 13"/>
            <p:cNvSpPr txBox="1"/>
            <p:nvPr/>
          </p:nvSpPr>
          <p:spPr>
            <a:xfrm>
              <a:off x="76200" y="28575"/>
              <a:ext cx="660400" cy="708025"/>
            </a:xfrm>
            <a:prstGeom prst="rect">
              <a:avLst/>
            </a:prstGeom>
          </p:spPr>
          <p:txBody>
            <a:bodyPr lIns="0" tIns="0" rIns="0" bIns="0" rtlCol="0" anchor="ctr"/>
            <a:lstStyle/>
            <a:p>
              <a:pPr algn="ctr">
                <a:lnSpc>
                  <a:spcPts val="4199"/>
                </a:lnSpc>
              </a:pPr>
              <a:r>
                <a:rPr lang="en-US" sz="2999">
                  <a:solidFill>
                    <a:srgbClr val="FFFFFF"/>
                  </a:solidFill>
                  <a:latin typeface="Montserrat Bold"/>
                </a:rPr>
                <a:t>1</a:t>
              </a:r>
            </a:p>
          </p:txBody>
        </p:sp>
      </p:grpSp>
      <p:grpSp>
        <p:nvGrpSpPr>
          <p:cNvPr id="14" name="Group 14"/>
          <p:cNvGrpSpPr/>
          <p:nvPr/>
        </p:nvGrpSpPr>
        <p:grpSpPr>
          <a:xfrm>
            <a:off x="4441870" y="4467509"/>
            <a:ext cx="2804625" cy="3412554"/>
            <a:chOff x="0" y="0"/>
            <a:chExt cx="1693662" cy="2060779"/>
          </a:xfrm>
        </p:grpSpPr>
        <p:sp>
          <p:nvSpPr>
            <p:cNvPr id="15" name="Freeform 15"/>
            <p:cNvSpPr/>
            <p:nvPr/>
          </p:nvSpPr>
          <p:spPr>
            <a:xfrm>
              <a:off x="0" y="0"/>
              <a:ext cx="1693662" cy="2060779"/>
            </a:xfrm>
            <a:custGeom>
              <a:avLst/>
              <a:gdLst/>
              <a:ahLst/>
              <a:cxnLst/>
              <a:rect l="l" t="t" r="r" b="b"/>
              <a:pathLst>
                <a:path w="1693662" h="2060779">
                  <a:moveTo>
                    <a:pt x="63489" y="0"/>
                  </a:moveTo>
                  <a:lnTo>
                    <a:pt x="1630172" y="0"/>
                  </a:lnTo>
                  <a:cubicBezTo>
                    <a:pt x="1647011" y="0"/>
                    <a:pt x="1663160" y="6689"/>
                    <a:pt x="1675066" y="18596"/>
                  </a:cubicBezTo>
                  <a:cubicBezTo>
                    <a:pt x="1686973" y="30502"/>
                    <a:pt x="1693662" y="46651"/>
                    <a:pt x="1693662" y="63489"/>
                  </a:cubicBezTo>
                  <a:lnTo>
                    <a:pt x="1693662" y="1997290"/>
                  </a:lnTo>
                  <a:cubicBezTo>
                    <a:pt x="1693662" y="2014128"/>
                    <a:pt x="1686973" y="2030277"/>
                    <a:pt x="1675066" y="2042184"/>
                  </a:cubicBezTo>
                  <a:cubicBezTo>
                    <a:pt x="1663160" y="2054090"/>
                    <a:pt x="1647011" y="2060779"/>
                    <a:pt x="1630172" y="2060779"/>
                  </a:cubicBezTo>
                  <a:lnTo>
                    <a:pt x="63489" y="2060779"/>
                  </a:lnTo>
                  <a:cubicBezTo>
                    <a:pt x="46651" y="2060779"/>
                    <a:pt x="30502" y="2054090"/>
                    <a:pt x="18596" y="2042184"/>
                  </a:cubicBezTo>
                  <a:cubicBezTo>
                    <a:pt x="6689" y="2030277"/>
                    <a:pt x="0" y="2014128"/>
                    <a:pt x="0" y="1997290"/>
                  </a:cubicBezTo>
                  <a:lnTo>
                    <a:pt x="0" y="63489"/>
                  </a:lnTo>
                  <a:cubicBezTo>
                    <a:pt x="0" y="46651"/>
                    <a:pt x="6689" y="30502"/>
                    <a:pt x="18596" y="18596"/>
                  </a:cubicBezTo>
                  <a:cubicBezTo>
                    <a:pt x="30502" y="6689"/>
                    <a:pt x="46651" y="0"/>
                    <a:pt x="63489" y="0"/>
                  </a:cubicBezTo>
                  <a:close/>
                </a:path>
              </a:pathLst>
            </a:custGeom>
            <a:solidFill>
              <a:srgbClr val="0C7075"/>
            </a:solidFill>
            <a:ln cap="rnd">
              <a:noFill/>
              <a:prstDash val="solid"/>
              <a:round/>
            </a:ln>
          </p:spPr>
          <p:txBody>
            <a:bodyPr/>
            <a:lstStyle/>
            <a:p>
              <a:endParaRPr lang="fr-FR"/>
            </a:p>
          </p:txBody>
        </p:sp>
        <p:sp>
          <p:nvSpPr>
            <p:cNvPr id="16" name="TextBox 16"/>
            <p:cNvSpPr txBox="1"/>
            <p:nvPr/>
          </p:nvSpPr>
          <p:spPr>
            <a:xfrm>
              <a:off x="0" y="-47625"/>
              <a:ext cx="1693662" cy="2108404"/>
            </a:xfrm>
            <a:prstGeom prst="rect">
              <a:avLst/>
            </a:prstGeom>
          </p:spPr>
          <p:txBody>
            <a:bodyPr lIns="0" tIns="0" rIns="0" bIns="0" rtlCol="0" anchor="ctr"/>
            <a:lstStyle/>
            <a:p>
              <a:pPr algn="ctr">
                <a:lnSpc>
                  <a:spcPts val="3640"/>
                </a:lnSpc>
              </a:pPr>
              <a:endParaRPr/>
            </a:p>
          </p:txBody>
        </p:sp>
      </p:grpSp>
      <p:grpSp>
        <p:nvGrpSpPr>
          <p:cNvPr id="17" name="Group 17"/>
          <p:cNvGrpSpPr/>
          <p:nvPr/>
        </p:nvGrpSpPr>
        <p:grpSpPr>
          <a:xfrm>
            <a:off x="4583029" y="4606880"/>
            <a:ext cx="2522305" cy="3116119"/>
            <a:chOff x="0" y="0"/>
            <a:chExt cx="1523174" cy="1881767"/>
          </a:xfrm>
        </p:grpSpPr>
        <p:sp>
          <p:nvSpPr>
            <p:cNvPr id="18" name="Freeform 18"/>
            <p:cNvSpPr/>
            <p:nvPr/>
          </p:nvSpPr>
          <p:spPr>
            <a:xfrm>
              <a:off x="0" y="0"/>
              <a:ext cx="1523174" cy="1881768"/>
            </a:xfrm>
            <a:custGeom>
              <a:avLst/>
              <a:gdLst/>
              <a:ahLst/>
              <a:cxnLst/>
              <a:rect l="l" t="t" r="r" b="b"/>
              <a:pathLst>
                <a:path w="1523174" h="1881768">
                  <a:moveTo>
                    <a:pt x="70596" y="0"/>
                  </a:moveTo>
                  <a:lnTo>
                    <a:pt x="1452578" y="0"/>
                  </a:lnTo>
                  <a:cubicBezTo>
                    <a:pt x="1471302" y="0"/>
                    <a:pt x="1489258" y="7438"/>
                    <a:pt x="1502497" y="20677"/>
                  </a:cubicBezTo>
                  <a:cubicBezTo>
                    <a:pt x="1515737" y="33916"/>
                    <a:pt x="1523174" y="51873"/>
                    <a:pt x="1523174" y="70596"/>
                  </a:cubicBezTo>
                  <a:lnTo>
                    <a:pt x="1523174" y="1811172"/>
                  </a:lnTo>
                  <a:cubicBezTo>
                    <a:pt x="1523174" y="1829895"/>
                    <a:pt x="1515737" y="1847851"/>
                    <a:pt x="1502497" y="1861090"/>
                  </a:cubicBezTo>
                  <a:cubicBezTo>
                    <a:pt x="1489258" y="1874330"/>
                    <a:pt x="1471302" y="1881768"/>
                    <a:pt x="1452578" y="1881768"/>
                  </a:cubicBezTo>
                  <a:lnTo>
                    <a:pt x="70596" y="1881768"/>
                  </a:lnTo>
                  <a:cubicBezTo>
                    <a:pt x="51873" y="1881768"/>
                    <a:pt x="33916" y="1874330"/>
                    <a:pt x="20677" y="1861090"/>
                  </a:cubicBezTo>
                  <a:cubicBezTo>
                    <a:pt x="7438" y="1847851"/>
                    <a:pt x="0" y="1829895"/>
                    <a:pt x="0" y="1811172"/>
                  </a:cubicBezTo>
                  <a:lnTo>
                    <a:pt x="0" y="70596"/>
                  </a:lnTo>
                  <a:cubicBezTo>
                    <a:pt x="0" y="51873"/>
                    <a:pt x="7438" y="33916"/>
                    <a:pt x="20677" y="20677"/>
                  </a:cubicBezTo>
                  <a:cubicBezTo>
                    <a:pt x="33916" y="7438"/>
                    <a:pt x="51873" y="0"/>
                    <a:pt x="70596" y="0"/>
                  </a:cubicBezTo>
                  <a:close/>
                </a:path>
              </a:pathLst>
            </a:custGeom>
            <a:solidFill>
              <a:srgbClr val="FFFFFF"/>
            </a:solidFill>
            <a:ln cap="rnd">
              <a:noFill/>
              <a:prstDash val="solid"/>
              <a:round/>
            </a:ln>
          </p:spPr>
          <p:txBody>
            <a:bodyPr/>
            <a:lstStyle/>
            <a:p>
              <a:endParaRPr lang="fr-FR"/>
            </a:p>
          </p:txBody>
        </p:sp>
        <p:sp>
          <p:nvSpPr>
            <p:cNvPr id="19" name="TextBox 19"/>
            <p:cNvSpPr txBox="1"/>
            <p:nvPr/>
          </p:nvSpPr>
          <p:spPr>
            <a:xfrm>
              <a:off x="0" y="-47625"/>
              <a:ext cx="1523174" cy="1929392"/>
            </a:xfrm>
            <a:prstGeom prst="rect">
              <a:avLst/>
            </a:prstGeom>
          </p:spPr>
          <p:txBody>
            <a:bodyPr lIns="0" tIns="0" rIns="0" bIns="0" rtlCol="0" anchor="ctr"/>
            <a:lstStyle/>
            <a:p>
              <a:pPr algn="ctr">
                <a:lnSpc>
                  <a:spcPts val="3640"/>
                </a:lnSpc>
              </a:pPr>
              <a:endParaRPr/>
            </a:p>
          </p:txBody>
        </p:sp>
      </p:grpSp>
      <p:grpSp>
        <p:nvGrpSpPr>
          <p:cNvPr id="20" name="Group 20"/>
          <p:cNvGrpSpPr/>
          <p:nvPr/>
        </p:nvGrpSpPr>
        <p:grpSpPr>
          <a:xfrm>
            <a:off x="5108849" y="3878001"/>
            <a:ext cx="1470666" cy="1470666"/>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C7075"/>
            </a:solidFill>
            <a:ln cap="sq">
              <a:noFill/>
              <a:prstDash val="solid"/>
              <a:miter/>
            </a:ln>
          </p:spPr>
          <p:txBody>
            <a:bodyPr/>
            <a:lstStyle/>
            <a:p>
              <a:endParaRPr lang="fr-FR"/>
            </a:p>
          </p:txBody>
        </p:sp>
        <p:sp>
          <p:nvSpPr>
            <p:cNvPr id="22" name="TextBox 22"/>
            <p:cNvSpPr txBox="1"/>
            <p:nvPr/>
          </p:nvSpPr>
          <p:spPr>
            <a:xfrm>
              <a:off x="76200" y="28575"/>
              <a:ext cx="660400" cy="708025"/>
            </a:xfrm>
            <a:prstGeom prst="rect">
              <a:avLst/>
            </a:prstGeom>
          </p:spPr>
          <p:txBody>
            <a:bodyPr lIns="0" tIns="0" rIns="0" bIns="0" rtlCol="0" anchor="ctr"/>
            <a:lstStyle/>
            <a:p>
              <a:pPr algn="ctr">
                <a:lnSpc>
                  <a:spcPts val="4199"/>
                </a:lnSpc>
              </a:pPr>
              <a:r>
                <a:rPr lang="en-US" sz="2999">
                  <a:solidFill>
                    <a:srgbClr val="FFFFFF"/>
                  </a:solidFill>
                  <a:latin typeface="Montserrat Bold"/>
                </a:rPr>
                <a:t>2</a:t>
              </a:r>
            </a:p>
          </p:txBody>
        </p:sp>
      </p:grpSp>
      <p:grpSp>
        <p:nvGrpSpPr>
          <p:cNvPr id="23" name="Group 23"/>
          <p:cNvGrpSpPr/>
          <p:nvPr/>
        </p:nvGrpSpPr>
        <p:grpSpPr>
          <a:xfrm>
            <a:off x="7636740" y="4467509"/>
            <a:ext cx="2804625" cy="3412554"/>
            <a:chOff x="0" y="0"/>
            <a:chExt cx="1693662" cy="2060779"/>
          </a:xfrm>
        </p:grpSpPr>
        <p:sp>
          <p:nvSpPr>
            <p:cNvPr id="24" name="Freeform 24"/>
            <p:cNvSpPr/>
            <p:nvPr/>
          </p:nvSpPr>
          <p:spPr>
            <a:xfrm>
              <a:off x="0" y="0"/>
              <a:ext cx="1693662" cy="2060779"/>
            </a:xfrm>
            <a:custGeom>
              <a:avLst/>
              <a:gdLst/>
              <a:ahLst/>
              <a:cxnLst/>
              <a:rect l="l" t="t" r="r" b="b"/>
              <a:pathLst>
                <a:path w="1693662" h="2060779">
                  <a:moveTo>
                    <a:pt x="63489" y="0"/>
                  </a:moveTo>
                  <a:lnTo>
                    <a:pt x="1630172" y="0"/>
                  </a:lnTo>
                  <a:cubicBezTo>
                    <a:pt x="1647011" y="0"/>
                    <a:pt x="1663160" y="6689"/>
                    <a:pt x="1675066" y="18596"/>
                  </a:cubicBezTo>
                  <a:cubicBezTo>
                    <a:pt x="1686973" y="30502"/>
                    <a:pt x="1693662" y="46651"/>
                    <a:pt x="1693662" y="63489"/>
                  </a:cubicBezTo>
                  <a:lnTo>
                    <a:pt x="1693662" y="1997290"/>
                  </a:lnTo>
                  <a:cubicBezTo>
                    <a:pt x="1693662" y="2014128"/>
                    <a:pt x="1686973" y="2030277"/>
                    <a:pt x="1675066" y="2042184"/>
                  </a:cubicBezTo>
                  <a:cubicBezTo>
                    <a:pt x="1663160" y="2054090"/>
                    <a:pt x="1647011" y="2060779"/>
                    <a:pt x="1630172" y="2060779"/>
                  </a:cubicBezTo>
                  <a:lnTo>
                    <a:pt x="63489" y="2060779"/>
                  </a:lnTo>
                  <a:cubicBezTo>
                    <a:pt x="46651" y="2060779"/>
                    <a:pt x="30502" y="2054090"/>
                    <a:pt x="18596" y="2042184"/>
                  </a:cubicBezTo>
                  <a:cubicBezTo>
                    <a:pt x="6689" y="2030277"/>
                    <a:pt x="0" y="2014128"/>
                    <a:pt x="0" y="1997290"/>
                  </a:cubicBezTo>
                  <a:lnTo>
                    <a:pt x="0" y="63489"/>
                  </a:lnTo>
                  <a:cubicBezTo>
                    <a:pt x="0" y="46651"/>
                    <a:pt x="6689" y="30502"/>
                    <a:pt x="18596" y="18596"/>
                  </a:cubicBezTo>
                  <a:cubicBezTo>
                    <a:pt x="30502" y="6689"/>
                    <a:pt x="46651" y="0"/>
                    <a:pt x="63489" y="0"/>
                  </a:cubicBezTo>
                  <a:close/>
                </a:path>
              </a:pathLst>
            </a:custGeom>
            <a:solidFill>
              <a:srgbClr val="0C7075"/>
            </a:solidFill>
            <a:ln cap="rnd">
              <a:noFill/>
              <a:prstDash val="solid"/>
              <a:round/>
            </a:ln>
          </p:spPr>
          <p:txBody>
            <a:bodyPr/>
            <a:lstStyle/>
            <a:p>
              <a:endParaRPr lang="fr-FR"/>
            </a:p>
          </p:txBody>
        </p:sp>
        <p:sp>
          <p:nvSpPr>
            <p:cNvPr id="25" name="TextBox 25"/>
            <p:cNvSpPr txBox="1"/>
            <p:nvPr/>
          </p:nvSpPr>
          <p:spPr>
            <a:xfrm>
              <a:off x="0" y="-47625"/>
              <a:ext cx="1693662" cy="2108404"/>
            </a:xfrm>
            <a:prstGeom prst="rect">
              <a:avLst/>
            </a:prstGeom>
          </p:spPr>
          <p:txBody>
            <a:bodyPr lIns="0" tIns="0" rIns="0" bIns="0" rtlCol="0" anchor="ctr"/>
            <a:lstStyle/>
            <a:p>
              <a:pPr algn="ctr">
                <a:lnSpc>
                  <a:spcPts val="3640"/>
                </a:lnSpc>
              </a:pPr>
              <a:endParaRPr/>
            </a:p>
          </p:txBody>
        </p:sp>
      </p:grpSp>
      <p:grpSp>
        <p:nvGrpSpPr>
          <p:cNvPr id="26" name="Group 26"/>
          <p:cNvGrpSpPr/>
          <p:nvPr/>
        </p:nvGrpSpPr>
        <p:grpSpPr>
          <a:xfrm>
            <a:off x="7777900" y="4606880"/>
            <a:ext cx="2522305" cy="3116119"/>
            <a:chOff x="0" y="0"/>
            <a:chExt cx="1523174" cy="1881767"/>
          </a:xfrm>
        </p:grpSpPr>
        <p:sp>
          <p:nvSpPr>
            <p:cNvPr id="27" name="Freeform 27"/>
            <p:cNvSpPr/>
            <p:nvPr/>
          </p:nvSpPr>
          <p:spPr>
            <a:xfrm>
              <a:off x="0" y="0"/>
              <a:ext cx="1523174" cy="1881768"/>
            </a:xfrm>
            <a:custGeom>
              <a:avLst/>
              <a:gdLst/>
              <a:ahLst/>
              <a:cxnLst/>
              <a:rect l="l" t="t" r="r" b="b"/>
              <a:pathLst>
                <a:path w="1523174" h="1881768">
                  <a:moveTo>
                    <a:pt x="70596" y="0"/>
                  </a:moveTo>
                  <a:lnTo>
                    <a:pt x="1452578" y="0"/>
                  </a:lnTo>
                  <a:cubicBezTo>
                    <a:pt x="1471302" y="0"/>
                    <a:pt x="1489258" y="7438"/>
                    <a:pt x="1502497" y="20677"/>
                  </a:cubicBezTo>
                  <a:cubicBezTo>
                    <a:pt x="1515737" y="33916"/>
                    <a:pt x="1523174" y="51873"/>
                    <a:pt x="1523174" y="70596"/>
                  </a:cubicBezTo>
                  <a:lnTo>
                    <a:pt x="1523174" y="1811172"/>
                  </a:lnTo>
                  <a:cubicBezTo>
                    <a:pt x="1523174" y="1829895"/>
                    <a:pt x="1515737" y="1847851"/>
                    <a:pt x="1502497" y="1861090"/>
                  </a:cubicBezTo>
                  <a:cubicBezTo>
                    <a:pt x="1489258" y="1874330"/>
                    <a:pt x="1471302" y="1881768"/>
                    <a:pt x="1452578" y="1881768"/>
                  </a:cubicBezTo>
                  <a:lnTo>
                    <a:pt x="70596" y="1881768"/>
                  </a:lnTo>
                  <a:cubicBezTo>
                    <a:pt x="51873" y="1881768"/>
                    <a:pt x="33916" y="1874330"/>
                    <a:pt x="20677" y="1861090"/>
                  </a:cubicBezTo>
                  <a:cubicBezTo>
                    <a:pt x="7438" y="1847851"/>
                    <a:pt x="0" y="1829895"/>
                    <a:pt x="0" y="1811172"/>
                  </a:cubicBezTo>
                  <a:lnTo>
                    <a:pt x="0" y="70596"/>
                  </a:lnTo>
                  <a:cubicBezTo>
                    <a:pt x="0" y="51873"/>
                    <a:pt x="7438" y="33916"/>
                    <a:pt x="20677" y="20677"/>
                  </a:cubicBezTo>
                  <a:cubicBezTo>
                    <a:pt x="33916" y="7438"/>
                    <a:pt x="51873" y="0"/>
                    <a:pt x="70596" y="0"/>
                  </a:cubicBezTo>
                  <a:close/>
                </a:path>
              </a:pathLst>
            </a:custGeom>
            <a:solidFill>
              <a:srgbClr val="FFFFFF"/>
            </a:solidFill>
            <a:ln cap="rnd">
              <a:noFill/>
              <a:prstDash val="solid"/>
              <a:round/>
            </a:ln>
          </p:spPr>
          <p:txBody>
            <a:bodyPr/>
            <a:lstStyle/>
            <a:p>
              <a:endParaRPr lang="fr-FR"/>
            </a:p>
          </p:txBody>
        </p:sp>
        <p:sp>
          <p:nvSpPr>
            <p:cNvPr id="28" name="TextBox 28"/>
            <p:cNvSpPr txBox="1"/>
            <p:nvPr/>
          </p:nvSpPr>
          <p:spPr>
            <a:xfrm>
              <a:off x="0" y="-47625"/>
              <a:ext cx="1523174" cy="1929392"/>
            </a:xfrm>
            <a:prstGeom prst="rect">
              <a:avLst/>
            </a:prstGeom>
          </p:spPr>
          <p:txBody>
            <a:bodyPr lIns="0" tIns="0" rIns="0" bIns="0" rtlCol="0" anchor="ctr"/>
            <a:lstStyle/>
            <a:p>
              <a:pPr algn="ctr">
                <a:lnSpc>
                  <a:spcPts val="3640"/>
                </a:lnSpc>
              </a:pPr>
              <a:endParaRPr/>
            </a:p>
          </p:txBody>
        </p:sp>
      </p:grpSp>
      <p:grpSp>
        <p:nvGrpSpPr>
          <p:cNvPr id="29" name="Group 29"/>
          <p:cNvGrpSpPr/>
          <p:nvPr/>
        </p:nvGrpSpPr>
        <p:grpSpPr>
          <a:xfrm>
            <a:off x="8303719" y="3878001"/>
            <a:ext cx="1470666" cy="1470666"/>
            <a:chOff x="0" y="0"/>
            <a:chExt cx="812800" cy="812800"/>
          </a:xfrm>
        </p:grpSpPr>
        <p:sp>
          <p:nvSpPr>
            <p:cNvPr id="30" name="Freeform 3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C7075"/>
            </a:solidFill>
            <a:ln cap="sq">
              <a:noFill/>
              <a:prstDash val="solid"/>
              <a:miter/>
            </a:ln>
          </p:spPr>
          <p:txBody>
            <a:bodyPr/>
            <a:lstStyle/>
            <a:p>
              <a:endParaRPr lang="fr-FR"/>
            </a:p>
          </p:txBody>
        </p:sp>
        <p:sp>
          <p:nvSpPr>
            <p:cNvPr id="31" name="TextBox 31"/>
            <p:cNvSpPr txBox="1"/>
            <p:nvPr/>
          </p:nvSpPr>
          <p:spPr>
            <a:xfrm>
              <a:off x="76200" y="28575"/>
              <a:ext cx="660400" cy="708025"/>
            </a:xfrm>
            <a:prstGeom prst="rect">
              <a:avLst/>
            </a:prstGeom>
          </p:spPr>
          <p:txBody>
            <a:bodyPr lIns="0" tIns="0" rIns="0" bIns="0" rtlCol="0" anchor="ctr"/>
            <a:lstStyle/>
            <a:p>
              <a:pPr algn="ctr">
                <a:lnSpc>
                  <a:spcPts val="4199"/>
                </a:lnSpc>
              </a:pPr>
              <a:r>
                <a:rPr lang="en-US" sz="2999">
                  <a:solidFill>
                    <a:srgbClr val="FFFFFF"/>
                  </a:solidFill>
                  <a:latin typeface="Montserrat Bold"/>
                </a:rPr>
                <a:t>3</a:t>
              </a:r>
            </a:p>
          </p:txBody>
        </p:sp>
      </p:grpSp>
      <p:grpSp>
        <p:nvGrpSpPr>
          <p:cNvPr id="32" name="Group 32"/>
          <p:cNvGrpSpPr/>
          <p:nvPr/>
        </p:nvGrpSpPr>
        <p:grpSpPr>
          <a:xfrm>
            <a:off x="10831610" y="4467509"/>
            <a:ext cx="2804625" cy="3412554"/>
            <a:chOff x="0" y="0"/>
            <a:chExt cx="1693662" cy="2060779"/>
          </a:xfrm>
        </p:grpSpPr>
        <p:sp>
          <p:nvSpPr>
            <p:cNvPr id="33" name="Freeform 33"/>
            <p:cNvSpPr/>
            <p:nvPr/>
          </p:nvSpPr>
          <p:spPr>
            <a:xfrm>
              <a:off x="0" y="0"/>
              <a:ext cx="1693662" cy="2060779"/>
            </a:xfrm>
            <a:custGeom>
              <a:avLst/>
              <a:gdLst/>
              <a:ahLst/>
              <a:cxnLst/>
              <a:rect l="l" t="t" r="r" b="b"/>
              <a:pathLst>
                <a:path w="1693662" h="2060779">
                  <a:moveTo>
                    <a:pt x="63489" y="0"/>
                  </a:moveTo>
                  <a:lnTo>
                    <a:pt x="1630172" y="0"/>
                  </a:lnTo>
                  <a:cubicBezTo>
                    <a:pt x="1647011" y="0"/>
                    <a:pt x="1663160" y="6689"/>
                    <a:pt x="1675066" y="18596"/>
                  </a:cubicBezTo>
                  <a:cubicBezTo>
                    <a:pt x="1686973" y="30502"/>
                    <a:pt x="1693662" y="46651"/>
                    <a:pt x="1693662" y="63489"/>
                  </a:cubicBezTo>
                  <a:lnTo>
                    <a:pt x="1693662" y="1997290"/>
                  </a:lnTo>
                  <a:cubicBezTo>
                    <a:pt x="1693662" y="2014128"/>
                    <a:pt x="1686973" y="2030277"/>
                    <a:pt x="1675066" y="2042184"/>
                  </a:cubicBezTo>
                  <a:cubicBezTo>
                    <a:pt x="1663160" y="2054090"/>
                    <a:pt x="1647011" y="2060779"/>
                    <a:pt x="1630172" y="2060779"/>
                  </a:cubicBezTo>
                  <a:lnTo>
                    <a:pt x="63489" y="2060779"/>
                  </a:lnTo>
                  <a:cubicBezTo>
                    <a:pt x="46651" y="2060779"/>
                    <a:pt x="30502" y="2054090"/>
                    <a:pt x="18596" y="2042184"/>
                  </a:cubicBezTo>
                  <a:cubicBezTo>
                    <a:pt x="6689" y="2030277"/>
                    <a:pt x="0" y="2014128"/>
                    <a:pt x="0" y="1997290"/>
                  </a:cubicBezTo>
                  <a:lnTo>
                    <a:pt x="0" y="63489"/>
                  </a:lnTo>
                  <a:cubicBezTo>
                    <a:pt x="0" y="46651"/>
                    <a:pt x="6689" y="30502"/>
                    <a:pt x="18596" y="18596"/>
                  </a:cubicBezTo>
                  <a:cubicBezTo>
                    <a:pt x="30502" y="6689"/>
                    <a:pt x="46651" y="0"/>
                    <a:pt x="63489" y="0"/>
                  </a:cubicBezTo>
                  <a:close/>
                </a:path>
              </a:pathLst>
            </a:custGeom>
            <a:solidFill>
              <a:srgbClr val="0C7075"/>
            </a:solidFill>
            <a:ln cap="rnd">
              <a:noFill/>
              <a:prstDash val="solid"/>
              <a:round/>
            </a:ln>
          </p:spPr>
          <p:txBody>
            <a:bodyPr/>
            <a:lstStyle/>
            <a:p>
              <a:endParaRPr lang="fr-FR"/>
            </a:p>
          </p:txBody>
        </p:sp>
        <p:sp>
          <p:nvSpPr>
            <p:cNvPr id="34" name="TextBox 34"/>
            <p:cNvSpPr txBox="1"/>
            <p:nvPr/>
          </p:nvSpPr>
          <p:spPr>
            <a:xfrm>
              <a:off x="0" y="-47625"/>
              <a:ext cx="1693662" cy="2108404"/>
            </a:xfrm>
            <a:prstGeom prst="rect">
              <a:avLst/>
            </a:prstGeom>
          </p:spPr>
          <p:txBody>
            <a:bodyPr lIns="0" tIns="0" rIns="0" bIns="0" rtlCol="0" anchor="ctr"/>
            <a:lstStyle/>
            <a:p>
              <a:pPr algn="ctr">
                <a:lnSpc>
                  <a:spcPts val="3640"/>
                </a:lnSpc>
              </a:pPr>
              <a:endParaRPr/>
            </a:p>
          </p:txBody>
        </p:sp>
      </p:grpSp>
      <p:grpSp>
        <p:nvGrpSpPr>
          <p:cNvPr id="35" name="Group 35"/>
          <p:cNvGrpSpPr/>
          <p:nvPr/>
        </p:nvGrpSpPr>
        <p:grpSpPr>
          <a:xfrm>
            <a:off x="10972770" y="4606880"/>
            <a:ext cx="2522305" cy="3116119"/>
            <a:chOff x="0" y="0"/>
            <a:chExt cx="1523174" cy="1881767"/>
          </a:xfrm>
        </p:grpSpPr>
        <p:sp>
          <p:nvSpPr>
            <p:cNvPr id="36" name="Freeform 36"/>
            <p:cNvSpPr/>
            <p:nvPr/>
          </p:nvSpPr>
          <p:spPr>
            <a:xfrm>
              <a:off x="0" y="0"/>
              <a:ext cx="1523174" cy="1881768"/>
            </a:xfrm>
            <a:custGeom>
              <a:avLst/>
              <a:gdLst/>
              <a:ahLst/>
              <a:cxnLst/>
              <a:rect l="l" t="t" r="r" b="b"/>
              <a:pathLst>
                <a:path w="1523174" h="1881768">
                  <a:moveTo>
                    <a:pt x="70596" y="0"/>
                  </a:moveTo>
                  <a:lnTo>
                    <a:pt x="1452578" y="0"/>
                  </a:lnTo>
                  <a:cubicBezTo>
                    <a:pt x="1471302" y="0"/>
                    <a:pt x="1489258" y="7438"/>
                    <a:pt x="1502497" y="20677"/>
                  </a:cubicBezTo>
                  <a:cubicBezTo>
                    <a:pt x="1515737" y="33916"/>
                    <a:pt x="1523174" y="51873"/>
                    <a:pt x="1523174" y="70596"/>
                  </a:cubicBezTo>
                  <a:lnTo>
                    <a:pt x="1523174" y="1811172"/>
                  </a:lnTo>
                  <a:cubicBezTo>
                    <a:pt x="1523174" y="1829895"/>
                    <a:pt x="1515737" y="1847851"/>
                    <a:pt x="1502497" y="1861090"/>
                  </a:cubicBezTo>
                  <a:cubicBezTo>
                    <a:pt x="1489258" y="1874330"/>
                    <a:pt x="1471302" y="1881768"/>
                    <a:pt x="1452578" y="1881768"/>
                  </a:cubicBezTo>
                  <a:lnTo>
                    <a:pt x="70596" y="1881768"/>
                  </a:lnTo>
                  <a:cubicBezTo>
                    <a:pt x="51873" y="1881768"/>
                    <a:pt x="33916" y="1874330"/>
                    <a:pt x="20677" y="1861090"/>
                  </a:cubicBezTo>
                  <a:cubicBezTo>
                    <a:pt x="7438" y="1847851"/>
                    <a:pt x="0" y="1829895"/>
                    <a:pt x="0" y="1811172"/>
                  </a:cubicBezTo>
                  <a:lnTo>
                    <a:pt x="0" y="70596"/>
                  </a:lnTo>
                  <a:cubicBezTo>
                    <a:pt x="0" y="51873"/>
                    <a:pt x="7438" y="33916"/>
                    <a:pt x="20677" y="20677"/>
                  </a:cubicBezTo>
                  <a:cubicBezTo>
                    <a:pt x="33916" y="7438"/>
                    <a:pt x="51873" y="0"/>
                    <a:pt x="70596" y="0"/>
                  </a:cubicBezTo>
                  <a:close/>
                </a:path>
              </a:pathLst>
            </a:custGeom>
            <a:solidFill>
              <a:srgbClr val="FFFFFF"/>
            </a:solidFill>
            <a:ln cap="rnd">
              <a:noFill/>
              <a:prstDash val="solid"/>
              <a:round/>
            </a:ln>
          </p:spPr>
          <p:txBody>
            <a:bodyPr/>
            <a:lstStyle/>
            <a:p>
              <a:endParaRPr lang="fr-FR"/>
            </a:p>
          </p:txBody>
        </p:sp>
        <p:sp>
          <p:nvSpPr>
            <p:cNvPr id="37" name="TextBox 37"/>
            <p:cNvSpPr txBox="1"/>
            <p:nvPr/>
          </p:nvSpPr>
          <p:spPr>
            <a:xfrm>
              <a:off x="0" y="-47625"/>
              <a:ext cx="1523174" cy="1929392"/>
            </a:xfrm>
            <a:prstGeom prst="rect">
              <a:avLst/>
            </a:prstGeom>
          </p:spPr>
          <p:txBody>
            <a:bodyPr lIns="0" tIns="0" rIns="0" bIns="0" rtlCol="0" anchor="ctr"/>
            <a:lstStyle/>
            <a:p>
              <a:pPr algn="ctr">
                <a:lnSpc>
                  <a:spcPts val="3640"/>
                </a:lnSpc>
              </a:pPr>
              <a:endParaRPr/>
            </a:p>
          </p:txBody>
        </p:sp>
      </p:grpSp>
      <p:grpSp>
        <p:nvGrpSpPr>
          <p:cNvPr id="38" name="Group 38"/>
          <p:cNvGrpSpPr/>
          <p:nvPr/>
        </p:nvGrpSpPr>
        <p:grpSpPr>
          <a:xfrm>
            <a:off x="11498590" y="3878001"/>
            <a:ext cx="1470666" cy="1470666"/>
            <a:chOff x="0" y="0"/>
            <a:chExt cx="812800" cy="812800"/>
          </a:xfrm>
        </p:grpSpPr>
        <p:sp>
          <p:nvSpPr>
            <p:cNvPr id="39" name="Freeform 3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C7075"/>
            </a:solidFill>
            <a:ln cap="sq">
              <a:noFill/>
              <a:prstDash val="solid"/>
              <a:miter/>
            </a:ln>
          </p:spPr>
          <p:txBody>
            <a:bodyPr/>
            <a:lstStyle/>
            <a:p>
              <a:endParaRPr lang="fr-FR"/>
            </a:p>
          </p:txBody>
        </p:sp>
        <p:sp>
          <p:nvSpPr>
            <p:cNvPr id="40" name="TextBox 40"/>
            <p:cNvSpPr txBox="1"/>
            <p:nvPr/>
          </p:nvSpPr>
          <p:spPr>
            <a:xfrm>
              <a:off x="76200" y="28575"/>
              <a:ext cx="660400" cy="708025"/>
            </a:xfrm>
            <a:prstGeom prst="rect">
              <a:avLst/>
            </a:prstGeom>
          </p:spPr>
          <p:txBody>
            <a:bodyPr lIns="0" tIns="0" rIns="0" bIns="0" rtlCol="0" anchor="ctr"/>
            <a:lstStyle/>
            <a:p>
              <a:pPr algn="ctr">
                <a:lnSpc>
                  <a:spcPts val="4199"/>
                </a:lnSpc>
              </a:pPr>
              <a:r>
                <a:rPr lang="en-US" sz="2999">
                  <a:solidFill>
                    <a:srgbClr val="FFFFFF"/>
                  </a:solidFill>
                  <a:latin typeface="Montserrat Bold"/>
                </a:rPr>
                <a:t>4</a:t>
              </a:r>
            </a:p>
          </p:txBody>
        </p:sp>
      </p:grpSp>
      <p:grpSp>
        <p:nvGrpSpPr>
          <p:cNvPr id="41" name="Group 41"/>
          <p:cNvGrpSpPr/>
          <p:nvPr/>
        </p:nvGrpSpPr>
        <p:grpSpPr>
          <a:xfrm>
            <a:off x="14026760" y="4467509"/>
            <a:ext cx="2804625" cy="3412554"/>
            <a:chOff x="0" y="0"/>
            <a:chExt cx="1693662" cy="2060779"/>
          </a:xfrm>
        </p:grpSpPr>
        <p:sp>
          <p:nvSpPr>
            <p:cNvPr id="42" name="Freeform 42"/>
            <p:cNvSpPr/>
            <p:nvPr/>
          </p:nvSpPr>
          <p:spPr>
            <a:xfrm>
              <a:off x="0" y="0"/>
              <a:ext cx="1693662" cy="2060779"/>
            </a:xfrm>
            <a:custGeom>
              <a:avLst/>
              <a:gdLst/>
              <a:ahLst/>
              <a:cxnLst/>
              <a:rect l="l" t="t" r="r" b="b"/>
              <a:pathLst>
                <a:path w="1693662" h="2060779">
                  <a:moveTo>
                    <a:pt x="63489" y="0"/>
                  </a:moveTo>
                  <a:lnTo>
                    <a:pt x="1630172" y="0"/>
                  </a:lnTo>
                  <a:cubicBezTo>
                    <a:pt x="1647011" y="0"/>
                    <a:pt x="1663160" y="6689"/>
                    <a:pt x="1675066" y="18596"/>
                  </a:cubicBezTo>
                  <a:cubicBezTo>
                    <a:pt x="1686973" y="30502"/>
                    <a:pt x="1693662" y="46651"/>
                    <a:pt x="1693662" y="63489"/>
                  </a:cubicBezTo>
                  <a:lnTo>
                    <a:pt x="1693662" y="1997290"/>
                  </a:lnTo>
                  <a:cubicBezTo>
                    <a:pt x="1693662" y="2014128"/>
                    <a:pt x="1686973" y="2030277"/>
                    <a:pt x="1675066" y="2042184"/>
                  </a:cubicBezTo>
                  <a:cubicBezTo>
                    <a:pt x="1663160" y="2054090"/>
                    <a:pt x="1647011" y="2060779"/>
                    <a:pt x="1630172" y="2060779"/>
                  </a:cubicBezTo>
                  <a:lnTo>
                    <a:pt x="63489" y="2060779"/>
                  </a:lnTo>
                  <a:cubicBezTo>
                    <a:pt x="46651" y="2060779"/>
                    <a:pt x="30502" y="2054090"/>
                    <a:pt x="18596" y="2042184"/>
                  </a:cubicBezTo>
                  <a:cubicBezTo>
                    <a:pt x="6689" y="2030277"/>
                    <a:pt x="0" y="2014128"/>
                    <a:pt x="0" y="1997290"/>
                  </a:cubicBezTo>
                  <a:lnTo>
                    <a:pt x="0" y="63489"/>
                  </a:lnTo>
                  <a:cubicBezTo>
                    <a:pt x="0" y="46651"/>
                    <a:pt x="6689" y="30502"/>
                    <a:pt x="18596" y="18596"/>
                  </a:cubicBezTo>
                  <a:cubicBezTo>
                    <a:pt x="30502" y="6689"/>
                    <a:pt x="46651" y="0"/>
                    <a:pt x="63489" y="0"/>
                  </a:cubicBezTo>
                  <a:close/>
                </a:path>
              </a:pathLst>
            </a:custGeom>
            <a:solidFill>
              <a:srgbClr val="0C7075"/>
            </a:solidFill>
            <a:ln cap="rnd">
              <a:noFill/>
              <a:prstDash val="solid"/>
              <a:round/>
            </a:ln>
          </p:spPr>
          <p:txBody>
            <a:bodyPr/>
            <a:lstStyle/>
            <a:p>
              <a:endParaRPr lang="fr-FR"/>
            </a:p>
          </p:txBody>
        </p:sp>
        <p:sp>
          <p:nvSpPr>
            <p:cNvPr id="43" name="TextBox 43"/>
            <p:cNvSpPr txBox="1"/>
            <p:nvPr/>
          </p:nvSpPr>
          <p:spPr>
            <a:xfrm>
              <a:off x="0" y="-47625"/>
              <a:ext cx="1693662" cy="2108404"/>
            </a:xfrm>
            <a:prstGeom prst="rect">
              <a:avLst/>
            </a:prstGeom>
          </p:spPr>
          <p:txBody>
            <a:bodyPr lIns="0" tIns="0" rIns="0" bIns="0" rtlCol="0" anchor="ctr"/>
            <a:lstStyle/>
            <a:p>
              <a:pPr algn="ctr">
                <a:lnSpc>
                  <a:spcPts val="3640"/>
                </a:lnSpc>
              </a:pPr>
              <a:endParaRPr/>
            </a:p>
          </p:txBody>
        </p:sp>
      </p:grpSp>
      <p:grpSp>
        <p:nvGrpSpPr>
          <p:cNvPr id="44" name="Group 44"/>
          <p:cNvGrpSpPr/>
          <p:nvPr/>
        </p:nvGrpSpPr>
        <p:grpSpPr>
          <a:xfrm>
            <a:off x="14167920" y="4606880"/>
            <a:ext cx="2522305" cy="3116119"/>
            <a:chOff x="0" y="0"/>
            <a:chExt cx="1523174" cy="1881767"/>
          </a:xfrm>
        </p:grpSpPr>
        <p:sp>
          <p:nvSpPr>
            <p:cNvPr id="45" name="Freeform 45"/>
            <p:cNvSpPr/>
            <p:nvPr/>
          </p:nvSpPr>
          <p:spPr>
            <a:xfrm>
              <a:off x="0" y="0"/>
              <a:ext cx="1523174" cy="1881768"/>
            </a:xfrm>
            <a:custGeom>
              <a:avLst/>
              <a:gdLst/>
              <a:ahLst/>
              <a:cxnLst/>
              <a:rect l="l" t="t" r="r" b="b"/>
              <a:pathLst>
                <a:path w="1523174" h="1881768">
                  <a:moveTo>
                    <a:pt x="70596" y="0"/>
                  </a:moveTo>
                  <a:lnTo>
                    <a:pt x="1452578" y="0"/>
                  </a:lnTo>
                  <a:cubicBezTo>
                    <a:pt x="1471302" y="0"/>
                    <a:pt x="1489258" y="7438"/>
                    <a:pt x="1502497" y="20677"/>
                  </a:cubicBezTo>
                  <a:cubicBezTo>
                    <a:pt x="1515737" y="33916"/>
                    <a:pt x="1523174" y="51873"/>
                    <a:pt x="1523174" y="70596"/>
                  </a:cubicBezTo>
                  <a:lnTo>
                    <a:pt x="1523174" y="1811172"/>
                  </a:lnTo>
                  <a:cubicBezTo>
                    <a:pt x="1523174" y="1829895"/>
                    <a:pt x="1515737" y="1847851"/>
                    <a:pt x="1502497" y="1861090"/>
                  </a:cubicBezTo>
                  <a:cubicBezTo>
                    <a:pt x="1489258" y="1874330"/>
                    <a:pt x="1471302" y="1881768"/>
                    <a:pt x="1452578" y="1881768"/>
                  </a:cubicBezTo>
                  <a:lnTo>
                    <a:pt x="70596" y="1881768"/>
                  </a:lnTo>
                  <a:cubicBezTo>
                    <a:pt x="51873" y="1881768"/>
                    <a:pt x="33916" y="1874330"/>
                    <a:pt x="20677" y="1861090"/>
                  </a:cubicBezTo>
                  <a:cubicBezTo>
                    <a:pt x="7438" y="1847851"/>
                    <a:pt x="0" y="1829895"/>
                    <a:pt x="0" y="1811172"/>
                  </a:cubicBezTo>
                  <a:lnTo>
                    <a:pt x="0" y="70596"/>
                  </a:lnTo>
                  <a:cubicBezTo>
                    <a:pt x="0" y="51873"/>
                    <a:pt x="7438" y="33916"/>
                    <a:pt x="20677" y="20677"/>
                  </a:cubicBezTo>
                  <a:cubicBezTo>
                    <a:pt x="33916" y="7438"/>
                    <a:pt x="51873" y="0"/>
                    <a:pt x="70596" y="0"/>
                  </a:cubicBezTo>
                  <a:close/>
                </a:path>
              </a:pathLst>
            </a:custGeom>
            <a:solidFill>
              <a:srgbClr val="FFFFFF"/>
            </a:solidFill>
            <a:ln cap="rnd">
              <a:noFill/>
              <a:prstDash val="solid"/>
              <a:round/>
            </a:ln>
          </p:spPr>
          <p:txBody>
            <a:bodyPr/>
            <a:lstStyle/>
            <a:p>
              <a:endParaRPr lang="fr-FR"/>
            </a:p>
          </p:txBody>
        </p:sp>
        <p:sp>
          <p:nvSpPr>
            <p:cNvPr id="46" name="TextBox 46"/>
            <p:cNvSpPr txBox="1"/>
            <p:nvPr/>
          </p:nvSpPr>
          <p:spPr>
            <a:xfrm>
              <a:off x="0" y="-47625"/>
              <a:ext cx="1523174" cy="1929392"/>
            </a:xfrm>
            <a:prstGeom prst="rect">
              <a:avLst/>
            </a:prstGeom>
          </p:spPr>
          <p:txBody>
            <a:bodyPr lIns="0" tIns="0" rIns="0" bIns="0" rtlCol="0" anchor="ctr"/>
            <a:lstStyle/>
            <a:p>
              <a:pPr algn="ctr">
                <a:lnSpc>
                  <a:spcPts val="3640"/>
                </a:lnSpc>
              </a:pPr>
              <a:endParaRPr/>
            </a:p>
          </p:txBody>
        </p:sp>
      </p:grpSp>
      <p:grpSp>
        <p:nvGrpSpPr>
          <p:cNvPr id="47" name="Group 47"/>
          <p:cNvGrpSpPr/>
          <p:nvPr/>
        </p:nvGrpSpPr>
        <p:grpSpPr>
          <a:xfrm>
            <a:off x="14693739" y="3878001"/>
            <a:ext cx="1470666" cy="1470666"/>
            <a:chOff x="0" y="0"/>
            <a:chExt cx="812800" cy="812800"/>
          </a:xfrm>
        </p:grpSpPr>
        <p:sp>
          <p:nvSpPr>
            <p:cNvPr id="48" name="Freeform 4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C7075"/>
            </a:solidFill>
            <a:ln cap="sq">
              <a:noFill/>
              <a:prstDash val="solid"/>
              <a:miter/>
            </a:ln>
          </p:spPr>
          <p:txBody>
            <a:bodyPr/>
            <a:lstStyle/>
            <a:p>
              <a:endParaRPr lang="fr-FR"/>
            </a:p>
          </p:txBody>
        </p:sp>
        <p:sp>
          <p:nvSpPr>
            <p:cNvPr id="49" name="TextBox 49"/>
            <p:cNvSpPr txBox="1"/>
            <p:nvPr/>
          </p:nvSpPr>
          <p:spPr>
            <a:xfrm>
              <a:off x="76200" y="28575"/>
              <a:ext cx="660400" cy="708025"/>
            </a:xfrm>
            <a:prstGeom prst="rect">
              <a:avLst/>
            </a:prstGeom>
          </p:spPr>
          <p:txBody>
            <a:bodyPr lIns="0" tIns="0" rIns="0" bIns="0" rtlCol="0" anchor="ctr"/>
            <a:lstStyle/>
            <a:p>
              <a:pPr algn="ctr">
                <a:lnSpc>
                  <a:spcPts val="4199"/>
                </a:lnSpc>
              </a:pPr>
              <a:r>
                <a:rPr lang="en-US" sz="2999">
                  <a:solidFill>
                    <a:srgbClr val="FFFFFF"/>
                  </a:solidFill>
                  <a:latin typeface="Montserrat Bold"/>
                </a:rPr>
                <a:t>5</a:t>
              </a:r>
            </a:p>
          </p:txBody>
        </p:sp>
      </p:grpSp>
      <p:sp>
        <p:nvSpPr>
          <p:cNvPr id="50" name="TextBox 50"/>
          <p:cNvSpPr txBox="1"/>
          <p:nvPr/>
        </p:nvSpPr>
        <p:spPr>
          <a:xfrm>
            <a:off x="1684143" y="5790992"/>
            <a:ext cx="2224327" cy="1563783"/>
          </a:xfrm>
          <a:prstGeom prst="rect">
            <a:avLst/>
          </a:prstGeom>
        </p:spPr>
        <p:txBody>
          <a:bodyPr lIns="0" tIns="0" rIns="0" bIns="0" rtlCol="0" anchor="t">
            <a:spAutoFit/>
          </a:bodyPr>
          <a:lstStyle/>
          <a:p>
            <a:pPr marL="0" lvl="0" indent="0" algn="ctr">
              <a:lnSpc>
                <a:spcPts val="2532"/>
              </a:lnSpc>
              <a:spcBef>
                <a:spcPct val="0"/>
              </a:spcBef>
            </a:pPr>
            <a:r>
              <a:rPr lang="en-US" sz="1808">
                <a:solidFill>
                  <a:srgbClr val="000000"/>
                </a:solidFill>
                <a:latin typeface="Montserrat"/>
              </a:rPr>
              <a:t>Responsabilité environnementale : comprendre d’où proviennent les émissions</a:t>
            </a:r>
          </a:p>
        </p:txBody>
      </p:sp>
      <p:sp>
        <p:nvSpPr>
          <p:cNvPr id="51" name="TextBox 51"/>
          <p:cNvSpPr txBox="1"/>
          <p:nvPr/>
        </p:nvSpPr>
        <p:spPr>
          <a:xfrm>
            <a:off x="1681433" y="1407865"/>
            <a:ext cx="14380942" cy="1114425"/>
          </a:xfrm>
          <a:prstGeom prst="rect">
            <a:avLst/>
          </a:prstGeom>
        </p:spPr>
        <p:txBody>
          <a:bodyPr lIns="0" tIns="0" rIns="0" bIns="0" rtlCol="0" anchor="t">
            <a:spAutoFit/>
          </a:bodyPr>
          <a:lstStyle/>
          <a:p>
            <a:pPr marL="0" lvl="0" indent="0" algn="ctr">
              <a:lnSpc>
                <a:spcPts val="8841"/>
              </a:lnSpc>
              <a:spcBef>
                <a:spcPct val="0"/>
              </a:spcBef>
            </a:pPr>
            <a:r>
              <a:rPr lang="en-US" sz="7368">
                <a:solidFill>
                  <a:srgbClr val="101010"/>
                </a:solidFill>
                <a:latin typeface="Montserrat Bold"/>
              </a:rPr>
              <a:t>POURQUOI LA CALCULER ?</a:t>
            </a:r>
          </a:p>
        </p:txBody>
      </p:sp>
      <p:sp>
        <p:nvSpPr>
          <p:cNvPr id="52" name="TextBox 52"/>
          <p:cNvSpPr txBox="1"/>
          <p:nvPr/>
        </p:nvSpPr>
        <p:spPr>
          <a:xfrm>
            <a:off x="4732019" y="5790992"/>
            <a:ext cx="2224327" cy="1563783"/>
          </a:xfrm>
          <a:prstGeom prst="rect">
            <a:avLst/>
          </a:prstGeom>
        </p:spPr>
        <p:txBody>
          <a:bodyPr lIns="0" tIns="0" rIns="0" bIns="0" rtlCol="0" anchor="t">
            <a:spAutoFit/>
          </a:bodyPr>
          <a:lstStyle/>
          <a:p>
            <a:pPr marL="0" lvl="0" indent="0" algn="ctr">
              <a:lnSpc>
                <a:spcPts val="2532"/>
              </a:lnSpc>
              <a:spcBef>
                <a:spcPct val="0"/>
              </a:spcBef>
            </a:pPr>
            <a:r>
              <a:rPr lang="en-US" sz="1808">
                <a:solidFill>
                  <a:srgbClr val="000000"/>
                </a:solidFill>
                <a:latin typeface="Montserrat"/>
              </a:rPr>
              <a:t>Répondre aux attentes croissantes des clients et investisseurs</a:t>
            </a:r>
          </a:p>
        </p:txBody>
      </p:sp>
      <p:sp>
        <p:nvSpPr>
          <p:cNvPr id="53" name="TextBox 53"/>
          <p:cNvSpPr txBox="1"/>
          <p:nvPr/>
        </p:nvSpPr>
        <p:spPr>
          <a:xfrm>
            <a:off x="7926889" y="5790992"/>
            <a:ext cx="2224327" cy="1249458"/>
          </a:xfrm>
          <a:prstGeom prst="rect">
            <a:avLst/>
          </a:prstGeom>
        </p:spPr>
        <p:txBody>
          <a:bodyPr lIns="0" tIns="0" rIns="0" bIns="0" rtlCol="0" anchor="t">
            <a:spAutoFit/>
          </a:bodyPr>
          <a:lstStyle/>
          <a:p>
            <a:pPr marL="0" lvl="0" indent="0" algn="ctr">
              <a:lnSpc>
                <a:spcPts val="2532"/>
              </a:lnSpc>
              <a:spcBef>
                <a:spcPct val="0"/>
              </a:spcBef>
            </a:pPr>
            <a:r>
              <a:rPr lang="en-US" sz="1808">
                <a:solidFill>
                  <a:srgbClr val="000000"/>
                </a:solidFill>
                <a:latin typeface="Montserrat"/>
              </a:rPr>
              <a:t>Minimiser vos coûts et votre empreinte environnementale</a:t>
            </a:r>
          </a:p>
        </p:txBody>
      </p:sp>
      <p:sp>
        <p:nvSpPr>
          <p:cNvPr id="54" name="TextBox 54"/>
          <p:cNvSpPr txBox="1"/>
          <p:nvPr/>
        </p:nvSpPr>
        <p:spPr>
          <a:xfrm>
            <a:off x="11121759" y="5790992"/>
            <a:ext cx="2224327" cy="620808"/>
          </a:xfrm>
          <a:prstGeom prst="rect">
            <a:avLst/>
          </a:prstGeom>
        </p:spPr>
        <p:txBody>
          <a:bodyPr lIns="0" tIns="0" rIns="0" bIns="0" rtlCol="0" anchor="t">
            <a:spAutoFit/>
          </a:bodyPr>
          <a:lstStyle/>
          <a:p>
            <a:pPr marL="0" lvl="0" indent="0" algn="ctr">
              <a:lnSpc>
                <a:spcPts val="2532"/>
              </a:lnSpc>
              <a:spcBef>
                <a:spcPct val="0"/>
              </a:spcBef>
            </a:pPr>
            <a:r>
              <a:rPr lang="en-US" sz="1808">
                <a:solidFill>
                  <a:srgbClr val="000000"/>
                </a:solidFill>
                <a:latin typeface="Montserrat"/>
              </a:rPr>
              <a:t>Renforcer votre réputation</a:t>
            </a:r>
          </a:p>
        </p:txBody>
      </p:sp>
      <p:sp>
        <p:nvSpPr>
          <p:cNvPr id="55" name="TextBox 55"/>
          <p:cNvSpPr txBox="1"/>
          <p:nvPr/>
        </p:nvSpPr>
        <p:spPr>
          <a:xfrm>
            <a:off x="14316909" y="5790992"/>
            <a:ext cx="2224327" cy="935133"/>
          </a:xfrm>
          <a:prstGeom prst="rect">
            <a:avLst/>
          </a:prstGeom>
        </p:spPr>
        <p:txBody>
          <a:bodyPr lIns="0" tIns="0" rIns="0" bIns="0" rtlCol="0" anchor="t">
            <a:spAutoFit/>
          </a:bodyPr>
          <a:lstStyle/>
          <a:p>
            <a:pPr marL="0" lvl="0" indent="0" algn="ctr">
              <a:lnSpc>
                <a:spcPts val="2532"/>
              </a:lnSpc>
              <a:spcBef>
                <a:spcPct val="0"/>
              </a:spcBef>
            </a:pPr>
            <a:r>
              <a:rPr lang="en-US" sz="1808">
                <a:solidFill>
                  <a:srgbClr val="000000"/>
                </a:solidFill>
                <a:latin typeface="Montserrat"/>
              </a:rPr>
              <a:t>Lutter contre le réchauffement climatique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375188" y="4697142"/>
            <a:ext cx="3024888" cy="529127"/>
            <a:chOff x="0" y="0"/>
            <a:chExt cx="1281756" cy="224211"/>
          </a:xfrm>
        </p:grpSpPr>
        <p:sp>
          <p:nvSpPr>
            <p:cNvPr id="3" name="Freeform 3"/>
            <p:cNvSpPr/>
            <p:nvPr/>
          </p:nvSpPr>
          <p:spPr>
            <a:xfrm>
              <a:off x="0" y="0"/>
              <a:ext cx="1281756" cy="224211"/>
            </a:xfrm>
            <a:custGeom>
              <a:avLst/>
              <a:gdLst/>
              <a:ahLst/>
              <a:cxnLst/>
              <a:rect l="l" t="t" r="r" b="b"/>
              <a:pathLst>
                <a:path w="1281756" h="224211">
                  <a:moveTo>
                    <a:pt x="58866" y="0"/>
                  </a:moveTo>
                  <a:lnTo>
                    <a:pt x="1222890" y="0"/>
                  </a:lnTo>
                  <a:cubicBezTo>
                    <a:pt x="1255401" y="0"/>
                    <a:pt x="1281756" y="26355"/>
                    <a:pt x="1281756" y="58866"/>
                  </a:cubicBezTo>
                  <a:lnTo>
                    <a:pt x="1281756" y="165344"/>
                  </a:lnTo>
                  <a:cubicBezTo>
                    <a:pt x="1281756" y="197855"/>
                    <a:pt x="1255401" y="224211"/>
                    <a:pt x="1222890" y="224211"/>
                  </a:cubicBezTo>
                  <a:lnTo>
                    <a:pt x="58866" y="224211"/>
                  </a:lnTo>
                  <a:cubicBezTo>
                    <a:pt x="26355" y="224211"/>
                    <a:pt x="0" y="197855"/>
                    <a:pt x="0" y="165344"/>
                  </a:cubicBezTo>
                  <a:lnTo>
                    <a:pt x="0" y="58866"/>
                  </a:lnTo>
                  <a:cubicBezTo>
                    <a:pt x="0" y="26355"/>
                    <a:pt x="26355" y="0"/>
                    <a:pt x="58866" y="0"/>
                  </a:cubicBezTo>
                  <a:close/>
                </a:path>
              </a:pathLst>
            </a:custGeom>
            <a:solidFill>
              <a:srgbClr val="0C7075"/>
            </a:solidFill>
            <a:ln cap="rnd">
              <a:noFill/>
              <a:prstDash val="solid"/>
              <a:round/>
            </a:ln>
          </p:spPr>
          <p:txBody>
            <a:bodyPr/>
            <a:lstStyle/>
            <a:p>
              <a:endParaRPr lang="fr-FR"/>
            </a:p>
          </p:txBody>
        </p:sp>
        <p:sp>
          <p:nvSpPr>
            <p:cNvPr id="4" name="TextBox 4"/>
            <p:cNvSpPr txBox="1"/>
            <p:nvPr/>
          </p:nvSpPr>
          <p:spPr>
            <a:xfrm>
              <a:off x="0" y="-47625"/>
              <a:ext cx="1281756" cy="271836"/>
            </a:xfrm>
            <a:prstGeom prst="rect">
              <a:avLst/>
            </a:prstGeom>
          </p:spPr>
          <p:txBody>
            <a:bodyPr lIns="0" tIns="0" rIns="0" bIns="0" rtlCol="0" anchor="ctr"/>
            <a:lstStyle/>
            <a:p>
              <a:pPr algn="ctr">
                <a:lnSpc>
                  <a:spcPts val="3640"/>
                </a:lnSpc>
              </a:pPr>
              <a:r>
                <a:rPr lang="en-US" sz="2600">
                  <a:solidFill>
                    <a:srgbClr val="FFFFFF"/>
                  </a:solidFill>
                  <a:latin typeface="Montserrat"/>
                  <a:ea typeface="Montserrat"/>
                </a:rPr>
                <a:t>Problème n°1</a:t>
              </a:r>
            </a:p>
          </p:txBody>
        </p:sp>
      </p:grpSp>
      <p:grpSp>
        <p:nvGrpSpPr>
          <p:cNvPr id="5" name="Group 5"/>
          <p:cNvGrpSpPr/>
          <p:nvPr/>
        </p:nvGrpSpPr>
        <p:grpSpPr>
          <a:xfrm>
            <a:off x="6375188" y="6951973"/>
            <a:ext cx="3024888" cy="529127"/>
            <a:chOff x="0" y="0"/>
            <a:chExt cx="1281756" cy="224211"/>
          </a:xfrm>
        </p:grpSpPr>
        <p:sp>
          <p:nvSpPr>
            <p:cNvPr id="6" name="Freeform 6"/>
            <p:cNvSpPr/>
            <p:nvPr/>
          </p:nvSpPr>
          <p:spPr>
            <a:xfrm>
              <a:off x="0" y="0"/>
              <a:ext cx="1281756" cy="224211"/>
            </a:xfrm>
            <a:custGeom>
              <a:avLst/>
              <a:gdLst/>
              <a:ahLst/>
              <a:cxnLst/>
              <a:rect l="l" t="t" r="r" b="b"/>
              <a:pathLst>
                <a:path w="1281756" h="224211">
                  <a:moveTo>
                    <a:pt x="58866" y="0"/>
                  </a:moveTo>
                  <a:lnTo>
                    <a:pt x="1222890" y="0"/>
                  </a:lnTo>
                  <a:cubicBezTo>
                    <a:pt x="1255401" y="0"/>
                    <a:pt x="1281756" y="26355"/>
                    <a:pt x="1281756" y="58866"/>
                  </a:cubicBezTo>
                  <a:lnTo>
                    <a:pt x="1281756" y="165344"/>
                  </a:lnTo>
                  <a:cubicBezTo>
                    <a:pt x="1281756" y="197855"/>
                    <a:pt x="1255401" y="224211"/>
                    <a:pt x="1222890" y="224211"/>
                  </a:cubicBezTo>
                  <a:lnTo>
                    <a:pt x="58866" y="224211"/>
                  </a:lnTo>
                  <a:cubicBezTo>
                    <a:pt x="26355" y="224211"/>
                    <a:pt x="0" y="197855"/>
                    <a:pt x="0" y="165344"/>
                  </a:cubicBezTo>
                  <a:lnTo>
                    <a:pt x="0" y="58866"/>
                  </a:lnTo>
                  <a:cubicBezTo>
                    <a:pt x="0" y="26355"/>
                    <a:pt x="26355" y="0"/>
                    <a:pt x="58866" y="0"/>
                  </a:cubicBezTo>
                  <a:close/>
                </a:path>
              </a:pathLst>
            </a:custGeom>
            <a:solidFill>
              <a:srgbClr val="0C7075"/>
            </a:solidFill>
            <a:ln cap="rnd">
              <a:noFill/>
              <a:prstDash val="solid"/>
              <a:round/>
            </a:ln>
          </p:spPr>
          <p:txBody>
            <a:bodyPr/>
            <a:lstStyle/>
            <a:p>
              <a:endParaRPr lang="fr-FR"/>
            </a:p>
          </p:txBody>
        </p:sp>
        <p:sp>
          <p:nvSpPr>
            <p:cNvPr id="7" name="TextBox 7"/>
            <p:cNvSpPr txBox="1"/>
            <p:nvPr/>
          </p:nvSpPr>
          <p:spPr>
            <a:xfrm>
              <a:off x="0" y="-47625"/>
              <a:ext cx="1281756" cy="271836"/>
            </a:xfrm>
            <a:prstGeom prst="rect">
              <a:avLst/>
            </a:prstGeom>
          </p:spPr>
          <p:txBody>
            <a:bodyPr lIns="0" tIns="0" rIns="0" bIns="0" rtlCol="0" anchor="ctr"/>
            <a:lstStyle/>
            <a:p>
              <a:pPr algn="ctr">
                <a:lnSpc>
                  <a:spcPts val="3640"/>
                </a:lnSpc>
              </a:pPr>
              <a:r>
                <a:rPr lang="en-US" sz="2600">
                  <a:solidFill>
                    <a:srgbClr val="FFFFFF"/>
                  </a:solidFill>
                  <a:latin typeface="Montserrat"/>
                  <a:ea typeface="Montserrat"/>
                </a:rPr>
                <a:t>Problème n°2</a:t>
              </a:r>
            </a:p>
          </p:txBody>
        </p:sp>
      </p:grpSp>
      <p:sp>
        <p:nvSpPr>
          <p:cNvPr id="8" name="Freeform 8"/>
          <p:cNvSpPr/>
          <p:nvPr/>
        </p:nvSpPr>
        <p:spPr>
          <a:xfrm>
            <a:off x="0" y="0"/>
            <a:ext cx="4080365" cy="10287000"/>
          </a:xfrm>
          <a:custGeom>
            <a:avLst/>
            <a:gdLst/>
            <a:ahLst/>
            <a:cxnLst/>
            <a:rect l="l" t="t" r="r" b="b"/>
            <a:pathLst>
              <a:path w="4080365" h="10287000">
                <a:moveTo>
                  <a:pt x="0" y="0"/>
                </a:moveTo>
                <a:lnTo>
                  <a:pt x="4080365" y="0"/>
                </a:lnTo>
                <a:lnTo>
                  <a:pt x="4080365" y="10287000"/>
                </a:lnTo>
                <a:lnTo>
                  <a:pt x="0" y="10287000"/>
                </a:lnTo>
                <a:lnTo>
                  <a:pt x="0" y="0"/>
                </a:lnTo>
                <a:close/>
              </a:path>
            </a:pathLst>
          </a:custGeom>
          <a:blipFill>
            <a:blip r:embed="rId2"/>
            <a:stretch>
              <a:fillRect l="-75434" r="-202966"/>
            </a:stretch>
          </a:blipFill>
        </p:spPr>
        <p:txBody>
          <a:bodyPr/>
          <a:lstStyle/>
          <a:p>
            <a:endParaRPr lang="fr-FR"/>
          </a:p>
        </p:txBody>
      </p:sp>
      <p:grpSp>
        <p:nvGrpSpPr>
          <p:cNvPr id="9" name="Group 9"/>
          <p:cNvGrpSpPr/>
          <p:nvPr/>
        </p:nvGrpSpPr>
        <p:grpSpPr>
          <a:xfrm>
            <a:off x="-725094" y="-394170"/>
            <a:ext cx="4805459" cy="11187203"/>
            <a:chOff x="0" y="0"/>
            <a:chExt cx="1265635" cy="2946424"/>
          </a:xfrm>
        </p:grpSpPr>
        <p:sp>
          <p:nvSpPr>
            <p:cNvPr id="10" name="Freeform 10"/>
            <p:cNvSpPr/>
            <p:nvPr/>
          </p:nvSpPr>
          <p:spPr>
            <a:xfrm>
              <a:off x="0" y="0"/>
              <a:ext cx="1265635" cy="2946424"/>
            </a:xfrm>
            <a:custGeom>
              <a:avLst/>
              <a:gdLst/>
              <a:ahLst/>
              <a:cxnLst/>
              <a:rect l="l" t="t" r="r" b="b"/>
              <a:pathLst>
                <a:path w="1265635" h="2946424">
                  <a:moveTo>
                    <a:pt x="0" y="0"/>
                  </a:moveTo>
                  <a:lnTo>
                    <a:pt x="1265635" y="0"/>
                  </a:lnTo>
                  <a:lnTo>
                    <a:pt x="1265635" y="2946424"/>
                  </a:lnTo>
                  <a:lnTo>
                    <a:pt x="0" y="2946424"/>
                  </a:lnTo>
                  <a:close/>
                </a:path>
              </a:pathLst>
            </a:custGeom>
            <a:solidFill>
              <a:srgbClr val="0C7075">
                <a:alpha val="37647"/>
              </a:srgbClr>
            </a:solidFill>
          </p:spPr>
          <p:txBody>
            <a:bodyPr/>
            <a:lstStyle/>
            <a:p>
              <a:endParaRPr lang="fr-FR"/>
            </a:p>
          </p:txBody>
        </p:sp>
        <p:sp>
          <p:nvSpPr>
            <p:cNvPr id="11" name="TextBox 11"/>
            <p:cNvSpPr txBox="1"/>
            <p:nvPr/>
          </p:nvSpPr>
          <p:spPr>
            <a:xfrm>
              <a:off x="0" y="-38100"/>
              <a:ext cx="1265635" cy="2984524"/>
            </a:xfrm>
            <a:prstGeom prst="rect">
              <a:avLst/>
            </a:prstGeom>
          </p:spPr>
          <p:txBody>
            <a:bodyPr lIns="50800" tIns="50800" rIns="50800" bIns="50800" rtlCol="0" anchor="ctr"/>
            <a:lstStyle/>
            <a:p>
              <a:pPr algn="ctr">
                <a:lnSpc>
                  <a:spcPts val="2659"/>
                </a:lnSpc>
              </a:pPr>
              <a:endParaRPr/>
            </a:p>
          </p:txBody>
        </p:sp>
      </p:grpSp>
      <p:sp>
        <p:nvSpPr>
          <p:cNvPr id="12" name="Freeform 12"/>
          <p:cNvSpPr/>
          <p:nvPr/>
        </p:nvSpPr>
        <p:spPr>
          <a:xfrm>
            <a:off x="5285459" y="4697142"/>
            <a:ext cx="649346" cy="696180"/>
          </a:xfrm>
          <a:custGeom>
            <a:avLst/>
            <a:gdLst/>
            <a:ahLst/>
            <a:cxnLst/>
            <a:rect l="l" t="t" r="r" b="b"/>
            <a:pathLst>
              <a:path w="649346" h="696180">
                <a:moveTo>
                  <a:pt x="0" y="0"/>
                </a:moveTo>
                <a:lnTo>
                  <a:pt x="649346" y="0"/>
                </a:lnTo>
                <a:lnTo>
                  <a:pt x="649346" y="696180"/>
                </a:lnTo>
                <a:lnTo>
                  <a:pt x="0" y="69618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FR"/>
          </a:p>
        </p:txBody>
      </p:sp>
      <p:sp>
        <p:nvSpPr>
          <p:cNvPr id="13" name="Freeform 13"/>
          <p:cNvSpPr/>
          <p:nvPr/>
        </p:nvSpPr>
        <p:spPr>
          <a:xfrm>
            <a:off x="5285459" y="6951973"/>
            <a:ext cx="649346" cy="840577"/>
          </a:xfrm>
          <a:custGeom>
            <a:avLst/>
            <a:gdLst/>
            <a:ahLst/>
            <a:cxnLst/>
            <a:rect l="l" t="t" r="r" b="b"/>
            <a:pathLst>
              <a:path w="649346" h="840577">
                <a:moveTo>
                  <a:pt x="0" y="0"/>
                </a:moveTo>
                <a:lnTo>
                  <a:pt x="649346" y="0"/>
                </a:lnTo>
                <a:lnTo>
                  <a:pt x="649346" y="840577"/>
                </a:lnTo>
                <a:lnTo>
                  <a:pt x="0" y="84057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FR"/>
          </a:p>
        </p:txBody>
      </p:sp>
      <p:sp>
        <p:nvSpPr>
          <p:cNvPr id="14" name="TextBox 14"/>
          <p:cNvSpPr txBox="1"/>
          <p:nvPr/>
        </p:nvSpPr>
        <p:spPr>
          <a:xfrm>
            <a:off x="5285459" y="1019175"/>
            <a:ext cx="11453990" cy="971550"/>
          </a:xfrm>
          <a:prstGeom prst="rect">
            <a:avLst/>
          </a:prstGeom>
        </p:spPr>
        <p:txBody>
          <a:bodyPr lIns="0" tIns="0" rIns="0" bIns="0" rtlCol="0" anchor="t">
            <a:spAutoFit/>
          </a:bodyPr>
          <a:lstStyle/>
          <a:p>
            <a:pPr>
              <a:lnSpc>
                <a:spcPts val="7641"/>
              </a:lnSpc>
            </a:pPr>
            <a:r>
              <a:rPr lang="en-US" sz="6368">
                <a:solidFill>
                  <a:srgbClr val="101010"/>
                </a:solidFill>
                <a:latin typeface="Montserrat Bold"/>
              </a:rPr>
              <a:t>COMMENT LA CALCULER ?</a:t>
            </a:r>
          </a:p>
        </p:txBody>
      </p:sp>
      <p:sp>
        <p:nvSpPr>
          <p:cNvPr id="15" name="TextBox 15"/>
          <p:cNvSpPr txBox="1"/>
          <p:nvPr/>
        </p:nvSpPr>
        <p:spPr>
          <a:xfrm>
            <a:off x="6645848" y="5580508"/>
            <a:ext cx="10613452" cy="1125388"/>
          </a:xfrm>
          <a:prstGeom prst="rect">
            <a:avLst/>
          </a:prstGeom>
        </p:spPr>
        <p:txBody>
          <a:bodyPr lIns="0" tIns="0" rIns="0" bIns="0" rtlCol="0" anchor="t">
            <a:spAutoFit/>
          </a:bodyPr>
          <a:lstStyle/>
          <a:p>
            <a:pPr marL="0" lvl="0" indent="0">
              <a:lnSpc>
                <a:spcPts val="3070"/>
              </a:lnSpc>
              <a:spcBef>
                <a:spcPct val="0"/>
              </a:spcBef>
            </a:pPr>
            <a:r>
              <a:rPr lang="en-US" sz="2193">
                <a:solidFill>
                  <a:srgbClr val="101010"/>
                </a:solidFill>
                <a:latin typeface="Montserrat Bold"/>
              </a:rPr>
              <a:t>Ressources temps</a:t>
            </a:r>
            <a:r>
              <a:rPr lang="en-US" sz="2193">
                <a:solidFill>
                  <a:srgbClr val="101010"/>
                </a:solidFill>
                <a:latin typeface="Montserrat"/>
              </a:rPr>
              <a:t> : Collecter toutes les données, obtenir des métriques adaptées et variées, effectuer le calcul, industrialiser le process sans outil dédié.</a:t>
            </a:r>
          </a:p>
        </p:txBody>
      </p:sp>
      <p:sp>
        <p:nvSpPr>
          <p:cNvPr id="16" name="TextBox 16"/>
          <p:cNvSpPr txBox="1"/>
          <p:nvPr/>
        </p:nvSpPr>
        <p:spPr>
          <a:xfrm>
            <a:off x="6645848" y="7824001"/>
            <a:ext cx="10613452" cy="1125388"/>
          </a:xfrm>
          <a:prstGeom prst="rect">
            <a:avLst/>
          </a:prstGeom>
        </p:spPr>
        <p:txBody>
          <a:bodyPr lIns="0" tIns="0" rIns="0" bIns="0" rtlCol="0" anchor="t">
            <a:spAutoFit/>
          </a:bodyPr>
          <a:lstStyle/>
          <a:p>
            <a:pPr marL="0" lvl="0" indent="0">
              <a:lnSpc>
                <a:spcPts val="3070"/>
              </a:lnSpc>
              <a:spcBef>
                <a:spcPct val="0"/>
              </a:spcBef>
            </a:pPr>
            <a:r>
              <a:rPr lang="en-US" sz="2193">
                <a:solidFill>
                  <a:srgbClr val="101010"/>
                </a:solidFill>
                <a:latin typeface="Montserrat Bold"/>
              </a:rPr>
              <a:t>Expertise carbone </a:t>
            </a:r>
            <a:r>
              <a:rPr lang="en-US" sz="2193">
                <a:solidFill>
                  <a:srgbClr val="101010"/>
                </a:solidFill>
                <a:latin typeface="Montserrat"/>
              </a:rPr>
              <a:t>: Avoir une méthodologie de calcul fiable et des facteurs d’émissions à jour, savoir prioriser des actions et mettre en place un plan de réduction concret, mesurable et réaliste.</a:t>
            </a:r>
          </a:p>
        </p:txBody>
      </p:sp>
      <p:sp>
        <p:nvSpPr>
          <p:cNvPr id="17" name="TextBox 17"/>
          <p:cNvSpPr txBox="1"/>
          <p:nvPr/>
        </p:nvSpPr>
        <p:spPr>
          <a:xfrm>
            <a:off x="5285459" y="2042158"/>
            <a:ext cx="11973841" cy="2268388"/>
          </a:xfrm>
          <a:prstGeom prst="rect">
            <a:avLst/>
          </a:prstGeom>
        </p:spPr>
        <p:txBody>
          <a:bodyPr lIns="0" tIns="0" rIns="0" bIns="0" rtlCol="0" anchor="t">
            <a:spAutoFit/>
          </a:bodyPr>
          <a:lstStyle/>
          <a:p>
            <a:pPr>
              <a:lnSpc>
                <a:spcPts val="3070"/>
              </a:lnSpc>
            </a:pPr>
            <a:r>
              <a:rPr lang="en-US" sz="2193">
                <a:solidFill>
                  <a:srgbClr val="101010"/>
                </a:solidFill>
                <a:latin typeface="Montserrat"/>
              </a:rPr>
              <a:t>Différentes méthodologies sont disponibles pour évaluer l'empreinte carbone des aliments. Cependant, leur application rencontre des défis.</a:t>
            </a:r>
          </a:p>
          <a:p>
            <a:pPr>
              <a:lnSpc>
                <a:spcPts val="3070"/>
              </a:lnSpc>
            </a:pPr>
            <a:endParaRPr lang="en-US" sz="2193">
              <a:solidFill>
                <a:srgbClr val="101010"/>
              </a:solidFill>
              <a:latin typeface="Montserrat"/>
            </a:endParaRPr>
          </a:p>
          <a:p>
            <a:pPr marL="0" lvl="0" indent="0">
              <a:lnSpc>
                <a:spcPts val="3070"/>
              </a:lnSpc>
              <a:spcBef>
                <a:spcPct val="0"/>
              </a:spcBef>
            </a:pPr>
            <a:r>
              <a:rPr lang="en-US" sz="2193">
                <a:solidFill>
                  <a:srgbClr val="101010"/>
                </a:solidFill>
                <a:latin typeface="Montserrat"/>
              </a:rPr>
              <a:t>32%* des décideurs d’entreprises affirment que leur entreprise souhaite s’impliquer davantage en matière de décarbonation mais se confrontent à des difficultés (choix stratégiques, budgets, compétences…).</a:t>
            </a:r>
          </a:p>
        </p:txBody>
      </p:sp>
      <p:sp>
        <p:nvSpPr>
          <p:cNvPr id="18" name="TextBox 18"/>
          <p:cNvSpPr txBox="1"/>
          <p:nvPr/>
        </p:nvSpPr>
        <p:spPr>
          <a:xfrm>
            <a:off x="5285459" y="9311339"/>
            <a:ext cx="10613452" cy="280838"/>
          </a:xfrm>
          <a:prstGeom prst="rect">
            <a:avLst/>
          </a:prstGeom>
        </p:spPr>
        <p:txBody>
          <a:bodyPr lIns="0" tIns="0" rIns="0" bIns="0" rtlCol="0" anchor="t">
            <a:spAutoFit/>
          </a:bodyPr>
          <a:lstStyle/>
          <a:p>
            <a:pPr marL="0" lvl="0" indent="0">
              <a:lnSpc>
                <a:spcPts val="2370"/>
              </a:lnSpc>
              <a:spcBef>
                <a:spcPct val="0"/>
              </a:spcBef>
            </a:pPr>
            <a:r>
              <a:rPr lang="en-US" sz="1693">
                <a:solidFill>
                  <a:srgbClr val="101010"/>
                </a:solidFill>
                <a:latin typeface="Montserrat"/>
              </a:rPr>
              <a:t> Source : Infopro Digital Media, 2023</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6666" b="-16666"/>
            </a:stretch>
          </a:blipFill>
        </p:spPr>
        <p:txBody>
          <a:bodyPr/>
          <a:lstStyle/>
          <a:p>
            <a:endParaRPr lang="fr-FR"/>
          </a:p>
        </p:txBody>
      </p:sp>
      <p:sp>
        <p:nvSpPr>
          <p:cNvPr id="3" name="Freeform 3"/>
          <p:cNvSpPr/>
          <p:nvPr/>
        </p:nvSpPr>
        <p:spPr>
          <a:xfrm>
            <a:off x="9633292" y="2216640"/>
            <a:ext cx="11279871" cy="7233217"/>
          </a:xfrm>
          <a:custGeom>
            <a:avLst/>
            <a:gdLst/>
            <a:ahLst/>
            <a:cxnLst/>
            <a:rect l="l" t="t" r="r" b="b"/>
            <a:pathLst>
              <a:path w="11279871" h="7233217">
                <a:moveTo>
                  <a:pt x="0" y="0"/>
                </a:moveTo>
                <a:lnTo>
                  <a:pt x="11279871" y="0"/>
                </a:lnTo>
                <a:lnTo>
                  <a:pt x="11279871" y="7233217"/>
                </a:lnTo>
                <a:lnTo>
                  <a:pt x="0" y="7233217"/>
                </a:lnTo>
                <a:lnTo>
                  <a:pt x="0" y="0"/>
                </a:lnTo>
                <a:close/>
              </a:path>
            </a:pathLst>
          </a:custGeom>
          <a:blipFill>
            <a:blip r:embed="rId3"/>
            <a:stretch>
              <a:fillRect/>
            </a:stretch>
          </a:blipFill>
        </p:spPr>
        <p:txBody>
          <a:bodyPr/>
          <a:lstStyle/>
          <a:p>
            <a:endParaRPr lang="fr-FR"/>
          </a:p>
        </p:txBody>
      </p:sp>
      <p:sp>
        <p:nvSpPr>
          <p:cNvPr id="4" name="Freeform 4"/>
          <p:cNvSpPr/>
          <p:nvPr/>
        </p:nvSpPr>
        <p:spPr>
          <a:xfrm>
            <a:off x="11057702" y="2622604"/>
            <a:ext cx="9953331" cy="5331634"/>
          </a:xfrm>
          <a:custGeom>
            <a:avLst/>
            <a:gdLst/>
            <a:ahLst/>
            <a:cxnLst/>
            <a:rect l="l" t="t" r="r" b="b"/>
            <a:pathLst>
              <a:path w="9953331" h="5331634">
                <a:moveTo>
                  <a:pt x="0" y="0"/>
                </a:moveTo>
                <a:lnTo>
                  <a:pt x="9953331" y="0"/>
                </a:lnTo>
                <a:lnTo>
                  <a:pt x="9953331" y="5331635"/>
                </a:lnTo>
                <a:lnTo>
                  <a:pt x="0" y="5331635"/>
                </a:lnTo>
                <a:lnTo>
                  <a:pt x="0" y="0"/>
                </a:lnTo>
                <a:close/>
              </a:path>
            </a:pathLst>
          </a:custGeom>
          <a:blipFill>
            <a:blip r:embed="rId4"/>
            <a:stretch>
              <a:fillRect/>
            </a:stretch>
          </a:blipFill>
        </p:spPr>
        <p:txBody>
          <a:bodyPr/>
          <a:lstStyle/>
          <a:p>
            <a:endParaRPr lang="fr-FR"/>
          </a:p>
        </p:txBody>
      </p:sp>
      <p:sp>
        <p:nvSpPr>
          <p:cNvPr id="5" name="TextBox 5"/>
          <p:cNvSpPr txBox="1"/>
          <p:nvPr/>
        </p:nvSpPr>
        <p:spPr>
          <a:xfrm>
            <a:off x="1028700" y="1028700"/>
            <a:ext cx="11192927" cy="1114425"/>
          </a:xfrm>
          <a:prstGeom prst="rect">
            <a:avLst/>
          </a:prstGeom>
        </p:spPr>
        <p:txBody>
          <a:bodyPr lIns="0" tIns="0" rIns="0" bIns="0" rtlCol="0" anchor="t">
            <a:spAutoFit/>
          </a:bodyPr>
          <a:lstStyle/>
          <a:p>
            <a:pPr>
              <a:lnSpc>
                <a:spcPts val="8841"/>
              </a:lnSpc>
            </a:pPr>
            <a:r>
              <a:rPr lang="en-US" sz="7368">
                <a:solidFill>
                  <a:srgbClr val="101010"/>
                </a:solidFill>
                <a:latin typeface="Montserrat Bold"/>
              </a:rPr>
              <a:t>NOTRE SOLUTION</a:t>
            </a:r>
          </a:p>
        </p:txBody>
      </p:sp>
      <p:sp>
        <p:nvSpPr>
          <p:cNvPr id="6" name="TextBox 6"/>
          <p:cNvSpPr txBox="1"/>
          <p:nvPr/>
        </p:nvSpPr>
        <p:spPr>
          <a:xfrm>
            <a:off x="1028700" y="2584504"/>
            <a:ext cx="8115300" cy="6459388"/>
          </a:xfrm>
          <a:prstGeom prst="rect">
            <a:avLst/>
          </a:prstGeom>
        </p:spPr>
        <p:txBody>
          <a:bodyPr lIns="0" tIns="0" rIns="0" bIns="0" rtlCol="0" anchor="t">
            <a:spAutoFit/>
          </a:bodyPr>
          <a:lstStyle/>
          <a:p>
            <a:pPr>
              <a:lnSpc>
                <a:spcPts val="3070"/>
              </a:lnSpc>
            </a:pPr>
            <a:r>
              <a:rPr lang="en-US" sz="2193">
                <a:solidFill>
                  <a:srgbClr val="101010"/>
                </a:solidFill>
                <a:latin typeface="Montserrat"/>
              </a:rPr>
              <a:t>Dans une </a:t>
            </a:r>
            <a:r>
              <a:rPr lang="en-US" sz="2193">
                <a:solidFill>
                  <a:srgbClr val="101010"/>
                </a:solidFill>
                <a:latin typeface="Montserrat Bold"/>
              </a:rPr>
              <a:t>démarche durable</a:t>
            </a:r>
            <a:r>
              <a:rPr lang="en-US" sz="2193">
                <a:solidFill>
                  <a:srgbClr val="101010"/>
                </a:solidFill>
                <a:latin typeface="Montserrat"/>
              </a:rPr>
              <a:t> et pour compléter nos </a:t>
            </a:r>
            <a:r>
              <a:rPr lang="en-US" sz="2193">
                <a:solidFill>
                  <a:srgbClr val="101010"/>
                </a:solidFill>
                <a:latin typeface="Montserrat Bold"/>
              </a:rPr>
              <a:t>savoir-faire</a:t>
            </a:r>
            <a:r>
              <a:rPr lang="en-US" sz="2193">
                <a:solidFill>
                  <a:srgbClr val="101010"/>
                </a:solidFill>
                <a:latin typeface="Montserrat"/>
              </a:rPr>
              <a:t>, nous avons calculé l’empreinte carbone de nos pièces et menus en vue de vos événements.</a:t>
            </a:r>
          </a:p>
          <a:p>
            <a:pPr>
              <a:lnSpc>
                <a:spcPts val="3070"/>
              </a:lnSpc>
            </a:pPr>
            <a:endParaRPr lang="en-US" sz="2193">
              <a:solidFill>
                <a:srgbClr val="101010"/>
              </a:solidFill>
              <a:latin typeface="Montserrat"/>
            </a:endParaRPr>
          </a:p>
          <a:p>
            <a:pPr>
              <a:lnSpc>
                <a:spcPts val="3070"/>
              </a:lnSpc>
            </a:pPr>
            <a:r>
              <a:rPr lang="en-US" sz="2193">
                <a:solidFill>
                  <a:srgbClr val="101010"/>
                </a:solidFill>
                <a:latin typeface="Montserrat"/>
              </a:rPr>
              <a:t>Plusieurs critères ont été pris en compte : est-ce un produit bio ? Un produit local ? En circuit court ? Contient-il majoritairement des aliments d’origine animale ?</a:t>
            </a:r>
          </a:p>
          <a:p>
            <a:pPr>
              <a:lnSpc>
                <a:spcPts val="3070"/>
              </a:lnSpc>
            </a:pPr>
            <a:endParaRPr lang="en-US" sz="2193">
              <a:solidFill>
                <a:srgbClr val="101010"/>
              </a:solidFill>
              <a:latin typeface="Montserrat"/>
            </a:endParaRPr>
          </a:p>
          <a:p>
            <a:pPr>
              <a:lnSpc>
                <a:spcPts val="3070"/>
              </a:lnSpc>
            </a:pPr>
            <a:r>
              <a:rPr lang="en-US" sz="2193">
                <a:solidFill>
                  <a:srgbClr val="101010"/>
                </a:solidFill>
                <a:latin typeface="Montserrat"/>
              </a:rPr>
              <a:t>Pour vous assurer un résultat fiable, nous avons un </a:t>
            </a:r>
            <a:r>
              <a:rPr lang="en-US" sz="2193">
                <a:solidFill>
                  <a:srgbClr val="101010"/>
                </a:solidFill>
                <a:latin typeface="Montserrat Bold"/>
              </a:rPr>
              <a:t>partenariat avec Climeet</a:t>
            </a:r>
            <a:r>
              <a:rPr lang="en-US" sz="2193">
                <a:solidFill>
                  <a:srgbClr val="101010"/>
                </a:solidFill>
                <a:latin typeface="Montserrat"/>
              </a:rPr>
              <a:t>, la solution pour s’engager vers un événementiel bas carbone :</a:t>
            </a:r>
          </a:p>
          <a:p>
            <a:pPr marL="473551" lvl="1" indent="-236776">
              <a:lnSpc>
                <a:spcPts val="3070"/>
              </a:lnSpc>
              <a:buFont typeface="Arial"/>
              <a:buChar char="•"/>
            </a:pPr>
            <a:r>
              <a:rPr lang="en-US" sz="2193">
                <a:solidFill>
                  <a:srgbClr val="101010"/>
                </a:solidFill>
                <a:latin typeface="Montserrat"/>
              </a:rPr>
              <a:t>Calcul basé sur une méthodologie conforme aux standards internationaux (ABC, Association pour la transition Bas Carbone) ;</a:t>
            </a:r>
          </a:p>
          <a:p>
            <a:pPr marL="473551" lvl="1" indent="-236776">
              <a:lnSpc>
                <a:spcPts val="3070"/>
              </a:lnSpc>
              <a:spcBef>
                <a:spcPct val="0"/>
              </a:spcBef>
              <a:buFont typeface="Arial"/>
              <a:buChar char="•"/>
            </a:pPr>
            <a:r>
              <a:rPr lang="en-US" sz="2193">
                <a:solidFill>
                  <a:srgbClr val="101010"/>
                </a:solidFill>
                <a:latin typeface="Montserrat"/>
              </a:rPr>
              <a:t>Outil d’aide à la décision pour des mesures concrètes vers la durabilité.</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144000" y="0"/>
            <a:ext cx="12352120" cy="10393668"/>
          </a:xfrm>
          <a:custGeom>
            <a:avLst/>
            <a:gdLst/>
            <a:ahLst/>
            <a:cxnLst/>
            <a:rect l="l" t="t" r="r" b="b"/>
            <a:pathLst>
              <a:path w="12352120" h="10393668">
                <a:moveTo>
                  <a:pt x="0" y="0"/>
                </a:moveTo>
                <a:lnTo>
                  <a:pt x="12352120" y="0"/>
                </a:lnTo>
                <a:lnTo>
                  <a:pt x="12352120" y="10393668"/>
                </a:lnTo>
                <a:lnTo>
                  <a:pt x="0" y="10393668"/>
                </a:lnTo>
                <a:lnTo>
                  <a:pt x="0" y="0"/>
                </a:lnTo>
                <a:close/>
              </a:path>
            </a:pathLst>
          </a:custGeom>
          <a:blipFill>
            <a:blip r:embed="rId2"/>
            <a:stretch>
              <a:fillRect l="-3342" r="-22953"/>
            </a:stretch>
          </a:blipFill>
        </p:spPr>
        <p:txBody>
          <a:bodyPr/>
          <a:lstStyle/>
          <a:p>
            <a:endParaRPr lang="fr-FR"/>
          </a:p>
        </p:txBody>
      </p:sp>
      <p:sp>
        <p:nvSpPr>
          <p:cNvPr id="3" name="TextBox 3"/>
          <p:cNvSpPr txBox="1"/>
          <p:nvPr/>
        </p:nvSpPr>
        <p:spPr>
          <a:xfrm>
            <a:off x="1028700" y="1038225"/>
            <a:ext cx="12741958" cy="666750"/>
          </a:xfrm>
          <a:prstGeom prst="rect">
            <a:avLst/>
          </a:prstGeom>
        </p:spPr>
        <p:txBody>
          <a:bodyPr lIns="0" tIns="0" rIns="0" bIns="0" rtlCol="0" anchor="t">
            <a:spAutoFit/>
          </a:bodyPr>
          <a:lstStyle/>
          <a:p>
            <a:pPr>
              <a:lnSpc>
                <a:spcPts val="5361"/>
              </a:lnSpc>
            </a:pPr>
            <a:r>
              <a:rPr lang="en-US" sz="4468">
                <a:solidFill>
                  <a:srgbClr val="101010"/>
                </a:solidFill>
                <a:latin typeface="Montserrat Bold"/>
              </a:rPr>
              <a:t>POUR ALLER PLUS LOIN</a:t>
            </a:r>
          </a:p>
        </p:txBody>
      </p:sp>
      <p:sp>
        <p:nvSpPr>
          <p:cNvPr id="4" name="TextBox 4"/>
          <p:cNvSpPr txBox="1"/>
          <p:nvPr/>
        </p:nvSpPr>
        <p:spPr>
          <a:xfrm>
            <a:off x="1028700" y="2292197"/>
            <a:ext cx="7369741" cy="4935388"/>
          </a:xfrm>
          <a:prstGeom prst="rect">
            <a:avLst/>
          </a:prstGeom>
        </p:spPr>
        <p:txBody>
          <a:bodyPr lIns="0" tIns="0" rIns="0" bIns="0" rtlCol="0" anchor="t">
            <a:spAutoFit/>
          </a:bodyPr>
          <a:lstStyle/>
          <a:p>
            <a:pPr>
              <a:lnSpc>
                <a:spcPts val="3070"/>
              </a:lnSpc>
            </a:pPr>
            <a:r>
              <a:rPr lang="en-US" sz="2193">
                <a:solidFill>
                  <a:srgbClr val="101010"/>
                </a:solidFill>
                <a:latin typeface="Montserrat"/>
              </a:rPr>
              <a:t>Mais ce n’est pas tout, nous pouvons mesurer l’</a:t>
            </a:r>
            <a:r>
              <a:rPr lang="en-US" sz="2193">
                <a:solidFill>
                  <a:srgbClr val="101010"/>
                </a:solidFill>
                <a:latin typeface="Montserrat Bold"/>
              </a:rPr>
              <a:t>ensemble de la prestation événementielle</a:t>
            </a:r>
            <a:r>
              <a:rPr lang="en-US" sz="2193">
                <a:solidFill>
                  <a:srgbClr val="101010"/>
                </a:solidFill>
                <a:latin typeface="Montserrat"/>
              </a:rPr>
              <a:t>, en calculant :</a:t>
            </a:r>
          </a:p>
          <a:p>
            <a:pPr>
              <a:lnSpc>
                <a:spcPts val="3070"/>
              </a:lnSpc>
            </a:pPr>
            <a:endParaRPr lang="en-US" sz="2193">
              <a:solidFill>
                <a:srgbClr val="101010"/>
              </a:solidFill>
              <a:latin typeface="Montserrat"/>
            </a:endParaRPr>
          </a:p>
          <a:p>
            <a:pPr marL="473551" lvl="1" indent="-236776">
              <a:lnSpc>
                <a:spcPts val="3070"/>
              </a:lnSpc>
              <a:buFont typeface="Arial"/>
              <a:buChar char="•"/>
            </a:pPr>
            <a:r>
              <a:rPr lang="en-US" sz="2193">
                <a:solidFill>
                  <a:srgbClr val="101010"/>
                </a:solidFill>
                <a:latin typeface="Montserrat"/>
              </a:rPr>
              <a:t>Restauration ;</a:t>
            </a:r>
          </a:p>
          <a:p>
            <a:pPr marL="473551" lvl="1" indent="-236776">
              <a:lnSpc>
                <a:spcPts val="3070"/>
              </a:lnSpc>
              <a:buFont typeface="Arial"/>
              <a:buChar char="•"/>
            </a:pPr>
            <a:r>
              <a:rPr lang="en-US" sz="2193">
                <a:solidFill>
                  <a:srgbClr val="101010"/>
                </a:solidFill>
                <a:latin typeface="Montserrat"/>
              </a:rPr>
              <a:t>Transport du staff ;</a:t>
            </a:r>
          </a:p>
          <a:p>
            <a:pPr marL="473551" lvl="1" indent="-236776">
              <a:lnSpc>
                <a:spcPts val="3070"/>
              </a:lnSpc>
              <a:buFont typeface="Arial"/>
              <a:buChar char="•"/>
            </a:pPr>
            <a:r>
              <a:rPr lang="en-US" sz="2193">
                <a:solidFill>
                  <a:srgbClr val="101010"/>
                </a:solidFill>
                <a:latin typeface="Montserrat"/>
              </a:rPr>
              <a:t>Transport de l’équipement et consommables vers l’événement ;</a:t>
            </a:r>
          </a:p>
          <a:p>
            <a:pPr marL="473551" lvl="1" indent="-236776">
              <a:lnSpc>
                <a:spcPts val="3070"/>
              </a:lnSpc>
              <a:buFont typeface="Arial"/>
              <a:buChar char="•"/>
            </a:pPr>
            <a:r>
              <a:rPr lang="en-US" sz="2193">
                <a:solidFill>
                  <a:srgbClr val="101010"/>
                </a:solidFill>
                <a:latin typeface="Montserrat"/>
              </a:rPr>
              <a:t>Matériel et aménagement (arts de la table, meubles, décoration, etc.) ;</a:t>
            </a:r>
          </a:p>
          <a:p>
            <a:pPr marL="473551" lvl="1" indent="-236776">
              <a:lnSpc>
                <a:spcPts val="3070"/>
              </a:lnSpc>
              <a:buFont typeface="Arial"/>
              <a:buChar char="•"/>
            </a:pPr>
            <a:r>
              <a:rPr lang="en-US" sz="2193">
                <a:solidFill>
                  <a:srgbClr val="101010"/>
                </a:solidFill>
                <a:latin typeface="Montserrat"/>
              </a:rPr>
              <a:t>Consommation d’énergie ;</a:t>
            </a:r>
          </a:p>
          <a:p>
            <a:pPr marL="473551" lvl="1" indent="-236776">
              <a:lnSpc>
                <a:spcPts val="3070"/>
              </a:lnSpc>
              <a:buFont typeface="Arial"/>
              <a:buChar char="•"/>
            </a:pPr>
            <a:r>
              <a:rPr lang="en-US" sz="2193">
                <a:solidFill>
                  <a:srgbClr val="101010"/>
                </a:solidFill>
                <a:latin typeface="Montserrat"/>
              </a:rPr>
              <a:t>Déchets, pertes ;</a:t>
            </a:r>
          </a:p>
          <a:p>
            <a:pPr marL="473551" lvl="1" indent="-236776">
              <a:lnSpc>
                <a:spcPts val="3070"/>
              </a:lnSpc>
              <a:spcBef>
                <a:spcPct val="0"/>
              </a:spcBef>
              <a:buFont typeface="Arial"/>
              <a:buChar char="•"/>
            </a:pPr>
            <a:r>
              <a:rPr lang="en-US" sz="2193">
                <a:solidFill>
                  <a:srgbClr val="101010"/>
                </a:solidFill>
                <a:latin typeface="Montserrat"/>
              </a:rPr>
              <a:t>Etc.</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2" name="Freeform 2"/>
          <p:cNvSpPr/>
          <p:nvPr/>
        </p:nvSpPr>
        <p:spPr>
          <a:xfrm>
            <a:off x="10131838" y="0"/>
            <a:ext cx="8156162" cy="10287000"/>
          </a:xfrm>
          <a:custGeom>
            <a:avLst/>
            <a:gdLst/>
            <a:ahLst/>
            <a:cxnLst/>
            <a:rect l="l" t="t" r="r" b="b"/>
            <a:pathLst>
              <a:path w="8156162" h="10287000">
                <a:moveTo>
                  <a:pt x="0" y="0"/>
                </a:moveTo>
                <a:lnTo>
                  <a:pt x="8156162" y="0"/>
                </a:lnTo>
                <a:lnTo>
                  <a:pt x="8156162" y="10287000"/>
                </a:lnTo>
                <a:lnTo>
                  <a:pt x="0" y="10287000"/>
                </a:lnTo>
                <a:lnTo>
                  <a:pt x="0" y="0"/>
                </a:lnTo>
                <a:close/>
              </a:path>
            </a:pathLst>
          </a:custGeom>
          <a:blipFill>
            <a:blip r:embed="rId2"/>
            <a:stretch>
              <a:fillRect l="-44653" r="-44653"/>
            </a:stretch>
          </a:blipFill>
        </p:spPr>
        <p:txBody>
          <a:bodyPr/>
          <a:lstStyle/>
          <a:p>
            <a:endParaRPr lang="fr-FR"/>
          </a:p>
        </p:txBody>
      </p:sp>
      <p:sp>
        <p:nvSpPr>
          <p:cNvPr id="3" name="TextBox 3"/>
          <p:cNvSpPr txBox="1"/>
          <p:nvPr/>
        </p:nvSpPr>
        <p:spPr>
          <a:xfrm>
            <a:off x="1028700" y="885825"/>
            <a:ext cx="5786884" cy="1252855"/>
          </a:xfrm>
          <a:prstGeom prst="rect">
            <a:avLst/>
          </a:prstGeom>
        </p:spPr>
        <p:txBody>
          <a:bodyPr lIns="0" tIns="0" rIns="0" bIns="0" rtlCol="0" anchor="t">
            <a:spAutoFit/>
          </a:bodyPr>
          <a:lstStyle/>
          <a:p>
            <a:pPr marL="0" lvl="0" indent="0" algn="l">
              <a:lnSpc>
                <a:spcPts val="10219"/>
              </a:lnSpc>
              <a:spcBef>
                <a:spcPct val="0"/>
              </a:spcBef>
            </a:pPr>
            <a:r>
              <a:rPr lang="en-US" sz="7299">
                <a:solidFill>
                  <a:srgbClr val="000000"/>
                </a:solidFill>
                <a:latin typeface="Montserrat Bold"/>
              </a:rPr>
              <a:t>REPORTING</a:t>
            </a:r>
          </a:p>
        </p:txBody>
      </p:sp>
      <p:sp>
        <p:nvSpPr>
          <p:cNvPr id="4" name="TextBox 4"/>
          <p:cNvSpPr txBox="1"/>
          <p:nvPr/>
        </p:nvSpPr>
        <p:spPr>
          <a:xfrm>
            <a:off x="1088082" y="2443013"/>
            <a:ext cx="8055918" cy="2806700"/>
          </a:xfrm>
          <a:prstGeom prst="rect">
            <a:avLst/>
          </a:prstGeom>
        </p:spPr>
        <p:txBody>
          <a:bodyPr lIns="0" tIns="0" rIns="0" bIns="0" rtlCol="0" anchor="t">
            <a:spAutoFit/>
          </a:bodyPr>
          <a:lstStyle/>
          <a:p>
            <a:pPr>
              <a:lnSpc>
                <a:spcPts val="2800"/>
              </a:lnSpc>
            </a:pPr>
            <a:r>
              <a:rPr lang="en-US" sz="2000">
                <a:solidFill>
                  <a:srgbClr val="000000"/>
                </a:solidFill>
                <a:latin typeface="Montserrat"/>
              </a:rPr>
              <a:t>Une fois la prestation terminée, obtenez un reporting détaillé (PDF ou Excel) de l empreinte carbone :</a:t>
            </a:r>
          </a:p>
          <a:p>
            <a:pPr marL="431801" lvl="1" indent="-215900">
              <a:lnSpc>
                <a:spcPts val="2800"/>
              </a:lnSpc>
              <a:buFont typeface="Arial"/>
              <a:buChar char="•"/>
            </a:pPr>
            <a:r>
              <a:rPr lang="en-US" sz="2000">
                <a:solidFill>
                  <a:srgbClr val="000000"/>
                </a:solidFill>
                <a:latin typeface="Montserrat"/>
              </a:rPr>
              <a:t>Par pièce / article</a:t>
            </a:r>
          </a:p>
          <a:p>
            <a:pPr marL="431801" lvl="1" indent="-215900">
              <a:lnSpc>
                <a:spcPts val="2800"/>
              </a:lnSpc>
              <a:buFont typeface="Arial"/>
              <a:buChar char="•"/>
            </a:pPr>
            <a:r>
              <a:rPr lang="en-US" sz="2000">
                <a:solidFill>
                  <a:srgbClr val="000000"/>
                </a:solidFill>
                <a:latin typeface="Montserrat"/>
              </a:rPr>
              <a:t>Par menu</a:t>
            </a:r>
          </a:p>
          <a:p>
            <a:pPr marL="431801" lvl="1" indent="-215900">
              <a:lnSpc>
                <a:spcPts val="2800"/>
              </a:lnSpc>
              <a:buFont typeface="Arial"/>
              <a:buChar char="•"/>
            </a:pPr>
            <a:r>
              <a:rPr lang="en-US" sz="2000">
                <a:solidFill>
                  <a:srgbClr val="000000"/>
                </a:solidFill>
                <a:latin typeface="Montserrat"/>
              </a:rPr>
              <a:t>Par ingrédient</a:t>
            </a:r>
          </a:p>
          <a:p>
            <a:pPr marL="431801" lvl="1" indent="-215900">
              <a:lnSpc>
                <a:spcPts val="2800"/>
              </a:lnSpc>
              <a:buFont typeface="Arial"/>
              <a:buChar char="•"/>
            </a:pPr>
            <a:r>
              <a:rPr lang="en-US" sz="2000">
                <a:solidFill>
                  <a:srgbClr val="000000"/>
                </a:solidFill>
                <a:latin typeface="Montserrat"/>
              </a:rPr>
              <a:t>De la prestation</a:t>
            </a:r>
          </a:p>
          <a:p>
            <a:pPr>
              <a:lnSpc>
                <a:spcPts val="2800"/>
              </a:lnSpc>
            </a:pPr>
            <a:endParaRPr lang="en-US" sz="2000">
              <a:solidFill>
                <a:srgbClr val="000000"/>
              </a:solidFill>
              <a:latin typeface="Montserrat"/>
            </a:endParaRPr>
          </a:p>
          <a:p>
            <a:pPr>
              <a:lnSpc>
                <a:spcPts val="2800"/>
              </a:lnSpc>
            </a:pPr>
            <a:r>
              <a:rPr lang="en-US" sz="2000">
                <a:solidFill>
                  <a:srgbClr val="000000"/>
                </a:solidFill>
                <a:latin typeface="Montserrat"/>
              </a:rPr>
              <a:t>Ce reporting vous permet de :</a:t>
            </a:r>
          </a:p>
        </p:txBody>
      </p:sp>
      <p:grpSp>
        <p:nvGrpSpPr>
          <p:cNvPr id="5" name="Group 5"/>
          <p:cNvGrpSpPr/>
          <p:nvPr/>
        </p:nvGrpSpPr>
        <p:grpSpPr>
          <a:xfrm>
            <a:off x="1088082" y="5592146"/>
            <a:ext cx="6196316" cy="3104778"/>
            <a:chOff x="0" y="0"/>
            <a:chExt cx="8261754" cy="4139704"/>
          </a:xfrm>
        </p:grpSpPr>
        <p:sp>
          <p:nvSpPr>
            <p:cNvPr id="6" name="AutoShape 6"/>
            <p:cNvSpPr/>
            <p:nvPr/>
          </p:nvSpPr>
          <p:spPr>
            <a:xfrm flipV="1">
              <a:off x="7043220" y="1056557"/>
              <a:ext cx="0" cy="1142750"/>
            </a:xfrm>
            <a:prstGeom prst="line">
              <a:avLst/>
            </a:prstGeom>
            <a:ln w="31725" cap="flat">
              <a:solidFill>
                <a:srgbClr val="0C7075"/>
              </a:solidFill>
              <a:prstDash val="solid"/>
              <a:headEnd type="arrow" w="med" len="sm"/>
              <a:tailEnd type="none" w="sm" len="sm"/>
            </a:ln>
          </p:spPr>
          <p:txBody>
            <a:bodyPr/>
            <a:lstStyle/>
            <a:p>
              <a:endParaRPr lang="fr-FR"/>
            </a:p>
          </p:txBody>
        </p:sp>
        <p:sp>
          <p:nvSpPr>
            <p:cNvPr id="7" name="AutoShape 7"/>
            <p:cNvSpPr/>
            <p:nvPr/>
          </p:nvSpPr>
          <p:spPr>
            <a:xfrm flipV="1">
              <a:off x="1250260" y="1056557"/>
              <a:ext cx="0" cy="1142750"/>
            </a:xfrm>
            <a:prstGeom prst="line">
              <a:avLst/>
            </a:prstGeom>
            <a:ln w="31725" cap="flat">
              <a:solidFill>
                <a:srgbClr val="0C7075"/>
              </a:solidFill>
              <a:prstDash val="solid"/>
              <a:headEnd type="arrow" w="med" len="sm"/>
              <a:tailEnd type="none" w="sm" len="sm"/>
            </a:ln>
          </p:spPr>
          <p:txBody>
            <a:bodyPr/>
            <a:lstStyle/>
            <a:p>
              <a:endParaRPr lang="fr-FR"/>
            </a:p>
          </p:txBody>
        </p:sp>
        <p:sp>
          <p:nvSpPr>
            <p:cNvPr id="8" name="AutoShape 8"/>
            <p:cNvSpPr/>
            <p:nvPr/>
          </p:nvSpPr>
          <p:spPr>
            <a:xfrm flipV="1">
              <a:off x="4146740" y="1056557"/>
              <a:ext cx="0" cy="1142750"/>
            </a:xfrm>
            <a:prstGeom prst="line">
              <a:avLst/>
            </a:prstGeom>
            <a:ln w="31725" cap="flat">
              <a:solidFill>
                <a:srgbClr val="0C7075"/>
              </a:solidFill>
              <a:prstDash val="solid"/>
              <a:headEnd type="arrow" w="med" len="sm"/>
              <a:tailEnd type="none" w="sm" len="sm"/>
            </a:ln>
          </p:spPr>
          <p:txBody>
            <a:bodyPr/>
            <a:lstStyle/>
            <a:p>
              <a:endParaRPr lang="fr-FR"/>
            </a:p>
          </p:txBody>
        </p:sp>
        <p:sp>
          <p:nvSpPr>
            <p:cNvPr id="9" name="Freeform 9"/>
            <p:cNvSpPr/>
            <p:nvPr/>
          </p:nvSpPr>
          <p:spPr>
            <a:xfrm>
              <a:off x="357477" y="140294"/>
              <a:ext cx="1753840" cy="1753840"/>
            </a:xfrm>
            <a:custGeom>
              <a:avLst/>
              <a:gdLst/>
              <a:ahLst/>
              <a:cxnLst/>
              <a:rect l="l" t="t" r="r" b="b"/>
              <a:pathLst>
                <a:path w="1753840" h="1753840">
                  <a:moveTo>
                    <a:pt x="0" y="0"/>
                  </a:moveTo>
                  <a:lnTo>
                    <a:pt x="1753840" y="0"/>
                  </a:lnTo>
                  <a:lnTo>
                    <a:pt x="1753840" y="1753840"/>
                  </a:lnTo>
                  <a:lnTo>
                    <a:pt x="0" y="1753840"/>
                  </a:lnTo>
                  <a:lnTo>
                    <a:pt x="0" y="0"/>
                  </a:lnTo>
                  <a:close/>
                </a:path>
              </a:pathLst>
            </a:custGeom>
            <a:blipFill>
              <a:blip r:embed="rId3"/>
              <a:stretch>
                <a:fillRect/>
              </a:stretch>
            </a:blipFill>
          </p:spPr>
          <p:txBody>
            <a:bodyPr/>
            <a:lstStyle/>
            <a:p>
              <a:endParaRPr lang="fr-FR"/>
            </a:p>
          </p:txBody>
        </p:sp>
        <p:grpSp>
          <p:nvGrpSpPr>
            <p:cNvPr id="10" name="Group 10"/>
            <p:cNvGrpSpPr/>
            <p:nvPr/>
          </p:nvGrpSpPr>
          <p:grpSpPr>
            <a:xfrm>
              <a:off x="443773" y="238648"/>
              <a:ext cx="1557132" cy="1557132"/>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fr-FR"/>
              </a:p>
            </p:txBody>
          </p:sp>
          <p:sp>
            <p:nvSpPr>
              <p:cNvPr id="12" name="TextBox 12"/>
              <p:cNvSpPr txBox="1"/>
              <p:nvPr/>
            </p:nvSpPr>
            <p:spPr>
              <a:xfrm>
                <a:off x="76200" y="57150"/>
                <a:ext cx="660400" cy="679450"/>
              </a:xfrm>
              <a:prstGeom prst="rect">
                <a:avLst/>
              </a:prstGeom>
            </p:spPr>
            <p:txBody>
              <a:bodyPr lIns="45285" tIns="45285" rIns="45285" bIns="45285" rtlCol="0" anchor="ctr"/>
              <a:lstStyle/>
              <a:p>
                <a:pPr algn="ctr">
                  <a:lnSpc>
                    <a:spcPts val="2967"/>
                  </a:lnSpc>
                </a:pPr>
                <a:endParaRPr/>
              </a:p>
            </p:txBody>
          </p:sp>
        </p:grpSp>
        <p:grpSp>
          <p:nvGrpSpPr>
            <p:cNvPr id="13" name="Group 13"/>
            <p:cNvGrpSpPr/>
            <p:nvPr/>
          </p:nvGrpSpPr>
          <p:grpSpPr>
            <a:xfrm>
              <a:off x="621220" y="404037"/>
              <a:ext cx="1226355" cy="1226355"/>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C7075"/>
              </a:solidFill>
            </p:spPr>
            <p:txBody>
              <a:bodyPr/>
              <a:lstStyle/>
              <a:p>
                <a:endParaRPr lang="fr-FR"/>
              </a:p>
            </p:txBody>
          </p:sp>
          <p:sp>
            <p:nvSpPr>
              <p:cNvPr id="15" name="TextBox 15"/>
              <p:cNvSpPr txBox="1"/>
              <p:nvPr/>
            </p:nvSpPr>
            <p:spPr>
              <a:xfrm>
                <a:off x="76200" y="57150"/>
                <a:ext cx="660400" cy="679450"/>
              </a:xfrm>
              <a:prstGeom prst="rect">
                <a:avLst/>
              </a:prstGeom>
            </p:spPr>
            <p:txBody>
              <a:bodyPr lIns="45285" tIns="45285" rIns="45285" bIns="45285" rtlCol="0" anchor="ctr"/>
              <a:lstStyle/>
              <a:p>
                <a:pPr algn="ctr">
                  <a:lnSpc>
                    <a:spcPts val="2967"/>
                  </a:lnSpc>
                </a:pPr>
                <a:endParaRPr/>
              </a:p>
            </p:txBody>
          </p:sp>
        </p:grpSp>
        <p:sp>
          <p:nvSpPr>
            <p:cNvPr id="16" name="Freeform 16"/>
            <p:cNvSpPr/>
            <p:nvPr/>
          </p:nvSpPr>
          <p:spPr>
            <a:xfrm>
              <a:off x="3253957" y="140294"/>
              <a:ext cx="1753840" cy="1753840"/>
            </a:xfrm>
            <a:custGeom>
              <a:avLst/>
              <a:gdLst/>
              <a:ahLst/>
              <a:cxnLst/>
              <a:rect l="l" t="t" r="r" b="b"/>
              <a:pathLst>
                <a:path w="1753840" h="1753840">
                  <a:moveTo>
                    <a:pt x="0" y="0"/>
                  </a:moveTo>
                  <a:lnTo>
                    <a:pt x="1753840" y="0"/>
                  </a:lnTo>
                  <a:lnTo>
                    <a:pt x="1753840" y="1753840"/>
                  </a:lnTo>
                  <a:lnTo>
                    <a:pt x="0" y="1753840"/>
                  </a:lnTo>
                  <a:lnTo>
                    <a:pt x="0" y="0"/>
                  </a:lnTo>
                  <a:close/>
                </a:path>
              </a:pathLst>
            </a:custGeom>
            <a:blipFill>
              <a:blip r:embed="rId3"/>
              <a:stretch>
                <a:fillRect/>
              </a:stretch>
            </a:blipFill>
          </p:spPr>
          <p:txBody>
            <a:bodyPr/>
            <a:lstStyle/>
            <a:p>
              <a:endParaRPr lang="fr-FR"/>
            </a:p>
          </p:txBody>
        </p:sp>
        <p:grpSp>
          <p:nvGrpSpPr>
            <p:cNvPr id="17" name="Group 17"/>
            <p:cNvGrpSpPr/>
            <p:nvPr/>
          </p:nvGrpSpPr>
          <p:grpSpPr>
            <a:xfrm>
              <a:off x="3340253" y="238648"/>
              <a:ext cx="1557132" cy="1557132"/>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fr-FR"/>
              </a:p>
            </p:txBody>
          </p:sp>
          <p:sp>
            <p:nvSpPr>
              <p:cNvPr id="19" name="TextBox 19"/>
              <p:cNvSpPr txBox="1"/>
              <p:nvPr/>
            </p:nvSpPr>
            <p:spPr>
              <a:xfrm>
                <a:off x="76200" y="57150"/>
                <a:ext cx="660400" cy="679450"/>
              </a:xfrm>
              <a:prstGeom prst="rect">
                <a:avLst/>
              </a:prstGeom>
            </p:spPr>
            <p:txBody>
              <a:bodyPr lIns="45285" tIns="45285" rIns="45285" bIns="45285" rtlCol="0" anchor="ctr"/>
              <a:lstStyle/>
              <a:p>
                <a:pPr algn="ctr">
                  <a:lnSpc>
                    <a:spcPts val="2967"/>
                  </a:lnSpc>
                </a:pPr>
                <a:endParaRPr/>
              </a:p>
            </p:txBody>
          </p:sp>
        </p:grpSp>
        <p:grpSp>
          <p:nvGrpSpPr>
            <p:cNvPr id="20" name="Group 20"/>
            <p:cNvGrpSpPr/>
            <p:nvPr/>
          </p:nvGrpSpPr>
          <p:grpSpPr>
            <a:xfrm>
              <a:off x="3517700" y="404037"/>
              <a:ext cx="1226355" cy="1226355"/>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C7075"/>
              </a:solidFill>
            </p:spPr>
            <p:txBody>
              <a:bodyPr/>
              <a:lstStyle/>
              <a:p>
                <a:endParaRPr lang="fr-FR"/>
              </a:p>
            </p:txBody>
          </p:sp>
          <p:sp>
            <p:nvSpPr>
              <p:cNvPr id="22" name="TextBox 22"/>
              <p:cNvSpPr txBox="1"/>
              <p:nvPr/>
            </p:nvSpPr>
            <p:spPr>
              <a:xfrm>
                <a:off x="76200" y="57150"/>
                <a:ext cx="660400" cy="679450"/>
              </a:xfrm>
              <a:prstGeom prst="rect">
                <a:avLst/>
              </a:prstGeom>
            </p:spPr>
            <p:txBody>
              <a:bodyPr lIns="45285" tIns="45285" rIns="45285" bIns="45285" rtlCol="0" anchor="ctr"/>
              <a:lstStyle/>
              <a:p>
                <a:pPr algn="ctr">
                  <a:lnSpc>
                    <a:spcPts val="2967"/>
                  </a:lnSpc>
                </a:pPr>
                <a:endParaRPr/>
              </a:p>
            </p:txBody>
          </p:sp>
        </p:grpSp>
        <p:sp>
          <p:nvSpPr>
            <p:cNvPr id="23" name="Freeform 23"/>
            <p:cNvSpPr/>
            <p:nvPr/>
          </p:nvSpPr>
          <p:spPr>
            <a:xfrm>
              <a:off x="6150437" y="140294"/>
              <a:ext cx="1753840" cy="1753840"/>
            </a:xfrm>
            <a:custGeom>
              <a:avLst/>
              <a:gdLst/>
              <a:ahLst/>
              <a:cxnLst/>
              <a:rect l="l" t="t" r="r" b="b"/>
              <a:pathLst>
                <a:path w="1753840" h="1753840">
                  <a:moveTo>
                    <a:pt x="0" y="0"/>
                  </a:moveTo>
                  <a:lnTo>
                    <a:pt x="1753840" y="0"/>
                  </a:lnTo>
                  <a:lnTo>
                    <a:pt x="1753840" y="1753840"/>
                  </a:lnTo>
                  <a:lnTo>
                    <a:pt x="0" y="1753840"/>
                  </a:lnTo>
                  <a:lnTo>
                    <a:pt x="0" y="0"/>
                  </a:lnTo>
                  <a:close/>
                </a:path>
              </a:pathLst>
            </a:custGeom>
            <a:blipFill>
              <a:blip r:embed="rId3"/>
              <a:stretch>
                <a:fillRect/>
              </a:stretch>
            </a:blipFill>
          </p:spPr>
          <p:txBody>
            <a:bodyPr/>
            <a:lstStyle/>
            <a:p>
              <a:endParaRPr lang="fr-FR"/>
            </a:p>
          </p:txBody>
        </p:sp>
        <p:grpSp>
          <p:nvGrpSpPr>
            <p:cNvPr id="24" name="Group 24"/>
            <p:cNvGrpSpPr/>
            <p:nvPr/>
          </p:nvGrpSpPr>
          <p:grpSpPr>
            <a:xfrm>
              <a:off x="6236733" y="238648"/>
              <a:ext cx="1557132" cy="1557132"/>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fr-FR"/>
              </a:p>
            </p:txBody>
          </p:sp>
          <p:sp>
            <p:nvSpPr>
              <p:cNvPr id="26" name="TextBox 26"/>
              <p:cNvSpPr txBox="1"/>
              <p:nvPr/>
            </p:nvSpPr>
            <p:spPr>
              <a:xfrm>
                <a:off x="76200" y="57150"/>
                <a:ext cx="660400" cy="679450"/>
              </a:xfrm>
              <a:prstGeom prst="rect">
                <a:avLst/>
              </a:prstGeom>
            </p:spPr>
            <p:txBody>
              <a:bodyPr lIns="45285" tIns="45285" rIns="45285" bIns="45285" rtlCol="0" anchor="ctr"/>
              <a:lstStyle/>
              <a:p>
                <a:pPr algn="ctr">
                  <a:lnSpc>
                    <a:spcPts val="2967"/>
                  </a:lnSpc>
                </a:pPr>
                <a:endParaRPr/>
              </a:p>
            </p:txBody>
          </p:sp>
        </p:grpSp>
        <p:grpSp>
          <p:nvGrpSpPr>
            <p:cNvPr id="27" name="Group 27"/>
            <p:cNvGrpSpPr/>
            <p:nvPr/>
          </p:nvGrpSpPr>
          <p:grpSpPr>
            <a:xfrm>
              <a:off x="6414180" y="404037"/>
              <a:ext cx="1226355" cy="1226355"/>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C7075"/>
              </a:solidFill>
            </p:spPr>
            <p:txBody>
              <a:bodyPr/>
              <a:lstStyle/>
              <a:p>
                <a:endParaRPr lang="fr-FR"/>
              </a:p>
            </p:txBody>
          </p:sp>
          <p:sp>
            <p:nvSpPr>
              <p:cNvPr id="29" name="TextBox 29"/>
              <p:cNvSpPr txBox="1"/>
              <p:nvPr/>
            </p:nvSpPr>
            <p:spPr>
              <a:xfrm>
                <a:off x="76200" y="57150"/>
                <a:ext cx="660400" cy="679450"/>
              </a:xfrm>
              <a:prstGeom prst="rect">
                <a:avLst/>
              </a:prstGeom>
            </p:spPr>
            <p:txBody>
              <a:bodyPr lIns="45285" tIns="45285" rIns="45285" bIns="45285" rtlCol="0" anchor="ctr"/>
              <a:lstStyle/>
              <a:p>
                <a:pPr algn="ctr">
                  <a:lnSpc>
                    <a:spcPts val="2967"/>
                  </a:lnSpc>
                </a:pPr>
                <a:endParaRPr/>
              </a:p>
            </p:txBody>
          </p:sp>
        </p:grpSp>
        <p:grpSp>
          <p:nvGrpSpPr>
            <p:cNvPr id="30" name="Group 30"/>
            <p:cNvGrpSpPr/>
            <p:nvPr/>
          </p:nvGrpSpPr>
          <p:grpSpPr>
            <a:xfrm>
              <a:off x="1234397" y="0"/>
              <a:ext cx="795839" cy="795839"/>
              <a:chOff x="0" y="0"/>
              <a:chExt cx="812800" cy="812800"/>
            </a:xfrm>
          </p:grpSpPr>
          <p:sp>
            <p:nvSpPr>
              <p:cNvPr id="31" name="Freeform 3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F969C"/>
              </a:solidFill>
            </p:spPr>
            <p:txBody>
              <a:bodyPr/>
              <a:lstStyle/>
              <a:p>
                <a:endParaRPr lang="fr-FR"/>
              </a:p>
            </p:txBody>
          </p:sp>
          <p:sp>
            <p:nvSpPr>
              <p:cNvPr id="32" name="TextBox 32"/>
              <p:cNvSpPr txBox="1"/>
              <p:nvPr/>
            </p:nvSpPr>
            <p:spPr>
              <a:xfrm>
                <a:off x="76200" y="57150"/>
                <a:ext cx="660400" cy="679450"/>
              </a:xfrm>
              <a:prstGeom prst="rect">
                <a:avLst/>
              </a:prstGeom>
            </p:spPr>
            <p:txBody>
              <a:bodyPr lIns="50800" tIns="50800" rIns="50800" bIns="50800" rtlCol="0" anchor="ctr"/>
              <a:lstStyle/>
              <a:p>
                <a:pPr algn="ctr">
                  <a:lnSpc>
                    <a:spcPts val="2967"/>
                  </a:lnSpc>
                </a:pPr>
                <a:endParaRPr/>
              </a:p>
            </p:txBody>
          </p:sp>
        </p:grpSp>
        <p:grpSp>
          <p:nvGrpSpPr>
            <p:cNvPr id="33" name="Group 33"/>
            <p:cNvGrpSpPr/>
            <p:nvPr/>
          </p:nvGrpSpPr>
          <p:grpSpPr>
            <a:xfrm>
              <a:off x="4130877" y="0"/>
              <a:ext cx="795839" cy="795839"/>
              <a:chOff x="0" y="0"/>
              <a:chExt cx="812800" cy="812800"/>
            </a:xfrm>
          </p:grpSpPr>
          <p:sp>
            <p:nvSpPr>
              <p:cNvPr id="34" name="Freeform 3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F969C"/>
              </a:solidFill>
            </p:spPr>
            <p:txBody>
              <a:bodyPr/>
              <a:lstStyle/>
              <a:p>
                <a:endParaRPr lang="fr-FR"/>
              </a:p>
            </p:txBody>
          </p:sp>
          <p:sp>
            <p:nvSpPr>
              <p:cNvPr id="35" name="TextBox 35"/>
              <p:cNvSpPr txBox="1"/>
              <p:nvPr/>
            </p:nvSpPr>
            <p:spPr>
              <a:xfrm>
                <a:off x="76200" y="57150"/>
                <a:ext cx="660400" cy="679450"/>
              </a:xfrm>
              <a:prstGeom prst="rect">
                <a:avLst/>
              </a:prstGeom>
            </p:spPr>
            <p:txBody>
              <a:bodyPr lIns="50800" tIns="50800" rIns="50800" bIns="50800" rtlCol="0" anchor="ctr"/>
              <a:lstStyle/>
              <a:p>
                <a:pPr algn="ctr">
                  <a:lnSpc>
                    <a:spcPts val="2967"/>
                  </a:lnSpc>
                </a:pPr>
                <a:endParaRPr/>
              </a:p>
            </p:txBody>
          </p:sp>
        </p:grpSp>
        <p:sp>
          <p:nvSpPr>
            <p:cNvPr id="36" name="Freeform 36"/>
            <p:cNvSpPr/>
            <p:nvPr/>
          </p:nvSpPr>
          <p:spPr>
            <a:xfrm>
              <a:off x="1374596" y="180161"/>
              <a:ext cx="515442" cy="448435"/>
            </a:xfrm>
            <a:custGeom>
              <a:avLst/>
              <a:gdLst/>
              <a:ahLst/>
              <a:cxnLst/>
              <a:rect l="l" t="t" r="r" b="b"/>
              <a:pathLst>
                <a:path w="515442" h="448435">
                  <a:moveTo>
                    <a:pt x="0" y="0"/>
                  </a:moveTo>
                  <a:lnTo>
                    <a:pt x="515442" y="0"/>
                  </a:lnTo>
                  <a:lnTo>
                    <a:pt x="515442" y="448435"/>
                  </a:lnTo>
                  <a:lnTo>
                    <a:pt x="0" y="44843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37" name="Freeform 37"/>
            <p:cNvSpPr/>
            <p:nvPr/>
          </p:nvSpPr>
          <p:spPr>
            <a:xfrm>
              <a:off x="4271076" y="180161"/>
              <a:ext cx="515442" cy="448435"/>
            </a:xfrm>
            <a:custGeom>
              <a:avLst/>
              <a:gdLst/>
              <a:ahLst/>
              <a:cxnLst/>
              <a:rect l="l" t="t" r="r" b="b"/>
              <a:pathLst>
                <a:path w="515442" h="448435">
                  <a:moveTo>
                    <a:pt x="0" y="0"/>
                  </a:moveTo>
                  <a:lnTo>
                    <a:pt x="515442" y="0"/>
                  </a:lnTo>
                  <a:lnTo>
                    <a:pt x="515442" y="448435"/>
                  </a:lnTo>
                  <a:lnTo>
                    <a:pt x="0" y="44843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38" name="TextBox 38"/>
            <p:cNvSpPr txBox="1"/>
            <p:nvPr/>
          </p:nvSpPr>
          <p:spPr>
            <a:xfrm>
              <a:off x="905224" y="585715"/>
              <a:ext cx="612496" cy="875133"/>
            </a:xfrm>
            <a:prstGeom prst="rect">
              <a:avLst/>
            </a:prstGeom>
          </p:spPr>
          <p:txBody>
            <a:bodyPr lIns="0" tIns="0" rIns="0" bIns="0" rtlCol="0" anchor="t">
              <a:spAutoFit/>
            </a:bodyPr>
            <a:lstStyle/>
            <a:p>
              <a:pPr algn="ctr">
                <a:lnSpc>
                  <a:spcPts val="5595"/>
                </a:lnSpc>
                <a:spcBef>
                  <a:spcPct val="0"/>
                </a:spcBef>
              </a:pPr>
              <a:r>
                <a:rPr lang="en-US" sz="3996" spc="-107">
                  <a:solidFill>
                    <a:srgbClr val="FFFFFF"/>
                  </a:solidFill>
                  <a:latin typeface="Montserrat Bold"/>
                </a:rPr>
                <a:t>1</a:t>
              </a:r>
            </a:p>
          </p:txBody>
        </p:sp>
        <p:sp>
          <p:nvSpPr>
            <p:cNvPr id="39" name="TextBox 39"/>
            <p:cNvSpPr txBox="1"/>
            <p:nvPr/>
          </p:nvSpPr>
          <p:spPr>
            <a:xfrm>
              <a:off x="3824629" y="585715"/>
              <a:ext cx="612496" cy="875133"/>
            </a:xfrm>
            <a:prstGeom prst="rect">
              <a:avLst/>
            </a:prstGeom>
          </p:spPr>
          <p:txBody>
            <a:bodyPr lIns="0" tIns="0" rIns="0" bIns="0" rtlCol="0" anchor="t">
              <a:spAutoFit/>
            </a:bodyPr>
            <a:lstStyle/>
            <a:p>
              <a:pPr algn="ctr">
                <a:lnSpc>
                  <a:spcPts val="5595"/>
                </a:lnSpc>
                <a:spcBef>
                  <a:spcPct val="0"/>
                </a:spcBef>
              </a:pPr>
              <a:r>
                <a:rPr lang="en-US" sz="3996" spc="-107">
                  <a:solidFill>
                    <a:srgbClr val="FFFFFF"/>
                  </a:solidFill>
                  <a:latin typeface="Montserrat Bold"/>
                </a:rPr>
                <a:t>2</a:t>
              </a:r>
            </a:p>
          </p:txBody>
        </p:sp>
        <p:sp>
          <p:nvSpPr>
            <p:cNvPr id="40" name="TextBox 40"/>
            <p:cNvSpPr txBox="1"/>
            <p:nvPr/>
          </p:nvSpPr>
          <p:spPr>
            <a:xfrm>
              <a:off x="6713124" y="585715"/>
              <a:ext cx="612496" cy="875133"/>
            </a:xfrm>
            <a:prstGeom prst="rect">
              <a:avLst/>
            </a:prstGeom>
          </p:spPr>
          <p:txBody>
            <a:bodyPr lIns="0" tIns="0" rIns="0" bIns="0" rtlCol="0" anchor="t">
              <a:spAutoFit/>
            </a:bodyPr>
            <a:lstStyle/>
            <a:p>
              <a:pPr algn="ctr">
                <a:lnSpc>
                  <a:spcPts val="5595"/>
                </a:lnSpc>
                <a:spcBef>
                  <a:spcPct val="0"/>
                </a:spcBef>
              </a:pPr>
              <a:r>
                <a:rPr lang="en-US" sz="3996" spc="-107">
                  <a:solidFill>
                    <a:srgbClr val="FFFFFF"/>
                  </a:solidFill>
                  <a:latin typeface="Montserrat Bold"/>
                </a:rPr>
                <a:t>3</a:t>
              </a:r>
            </a:p>
          </p:txBody>
        </p:sp>
        <p:sp>
          <p:nvSpPr>
            <p:cNvPr id="41" name="TextBox 41"/>
            <p:cNvSpPr txBox="1"/>
            <p:nvPr/>
          </p:nvSpPr>
          <p:spPr>
            <a:xfrm>
              <a:off x="0" y="2915032"/>
              <a:ext cx="2500519" cy="917309"/>
            </a:xfrm>
            <a:prstGeom prst="rect">
              <a:avLst/>
            </a:prstGeom>
          </p:spPr>
          <p:txBody>
            <a:bodyPr lIns="0" tIns="0" rIns="0" bIns="0" rtlCol="0" anchor="t">
              <a:spAutoFit/>
            </a:bodyPr>
            <a:lstStyle/>
            <a:p>
              <a:pPr algn="ctr">
                <a:lnSpc>
                  <a:spcPts val="1829"/>
                </a:lnSpc>
              </a:pPr>
              <a:r>
                <a:rPr lang="en-US" sz="1407" spc="-28">
                  <a:solidFill>
                    <a:srgbClr val="000000"/>
                  </a:solidFill>
                  <a:latin typeface="Montserrat"/>
                </a:rPr>
                <a:t>Obtenir les résultats détaillés de vos émissions par poste</a:t>
              </a:r>
            </a:p>
          </p:txBody>
        </p:sp>
        <p:sp>
          <p:nvSpPr>
            <p:cNvPr id="42" name="TextBox 42"/>
            <p:cNvSpPr txBox="1"/>
            <p:nvPr/>
          </p:nvSpPr>
          <p:spPr>
            <a:xfrm>
              <a:off x="2880618" y="2915032"/>
              <a:ext cx="2500519" cy="1224673"/>
            </a:xfrm>
            <a:prstGeom prst="rect">
              <a:avLst/>
            </a:prstGeom>
          </p:spPr>
          <p:txBody>
            <a:bodyPr lIns="0" tIns="0" rIns="0" bIns="0" rtlCol="0" anchor="t">
              <a:spAutoFit/>
            </a:bodyPr>
            <a:lstStyle/>
            <a:p>
              <a:pPr algn="ctr">
                <a:lnSpc>
                  <a:spcPts val="1829"/>
                </a:lnSpc>
              </a:pPr>
              <a:r>
                <a:rPr lang="en-US" sz="1407" spc="-28">
                  <a:solidFill>
                    <a:srgbClr val="000000"/>
                  </a:solidFill>
                  <a:latin typeface="Montserrat"/>
                </a:rPr>
                <a:t>Communiquer sur vos résultats en toute transparence et avec assurance</a:t>
              </a:r>
            </a:p>
          </p:txBody>
        </p:sp>
        <p:sp>
          <p:nvSpPr>
            <p:cNvPr id="43" name="TextBox 43"/>
            <p:cNvSpPr txBox="1"/>
            <p:nvPr/>
          </p:nvSpPr>
          <p:spPr>
            <a:xfrm>
              <a:off x="572518" y="2432463"/>
              <a:ext cx="1355484" cy="347197"/>
            </a:xfrm>
            <a:prstGeom prst="rect">
              <a:avLst/>
            </a:prstGeom>
          </p:spPr>
          <p:txBody>
            <a:bodyPr lIns="0" tIns="0" rIns="0" bIns="0" rtlCol="0" anchor="t">
              <a:spAutoFit/>
            </a:bodyPr>
            <a:lstStyle/>
            <a:p>
              <a:pPr algn="ctr">
                <a:lnSpc>
                  <a:spcPts val="2257"/>
                </a:lnSpc>
                <a:spcBef>
                  <a:spcPct val="0"/>
                </a:spcBef>
              </a:pPr>
              <a:r>
                <a:rPr lang="en-US" sz="1612" spc="-43">
                  <a:solidFill>
                    <a:srgbClr val="000000"/>
                  </a:solidFill>
                  <a:latin typeface="Montserrat Bold"/>
                </a:rPr>
                <a:t>Objectif 1</a:t>
              </a:r>
            </a:p>
          </p:txBody>
        </p:sp>
        <p:sp>
          <p:nvSpPr>
            <p:cNvPr id="44" name="TextBox 44"/>
            <p:cNvSpPr txBox="1"/>
            <p:nvPr/>
          </p:nvSpPr>
          <p:spPr>
            <a:xfrm>
              <a:off x="3453135" y="2432463"/>
              <a:ext cx="1355484" cy="347197"/>
            </a:xfrm>
            <a:prstGeom prst="rect">
              <a:avLst/>
            </a:prstGeom>
          </p:spPr>
          <p:txBody>
            <a:bodyPr lIns="0" tIns="0" rIns="0" bIns="0" rtlCol="0" anchor="t">
              <a:spAutoFit/>
            </a:bodyPr>
            <a:lstStyle/>
            <a:p>
              <a:pPr algn="ctr">
                <a:lnSpc>
                  <a:spcPts val="2257"/>
                </a:lnSpc>
                <a:spcBef>
                  <a:spcPct val="0"/>
                </a:spcBef>
              </a:pPr>
              <a:r>
                <a:rPr lang="en-US" sz="1612" spc="-43">
                  <a:solidFill>
                    <a:srgbClr val="000000"/>
                  </a:solidFill>
                  <a:latin typeface="Montserrat Bold"/>
                </a:rPr>
                <a:t>Objectif 2</a:t>
              </a:r>
            </a:p>
          </p:txBody>
        </p:sp>
        <p:sp>
          <p:nvSpPr>
            <p:cNvPr id="45" name="TextBox 45"/>
            <p:cNvSpPr txBox="1"/>
            <p:nvPr/>
          </p:nvSpPr>
          <p:spPr>
            <a:xfrm>
              <a:off x="5761235" y="2915032"/>
              <a:ext cx="2500519" cy="917309"/>
            </a:xfrm>
            <a:prstGeom prst="rect">
              <a:avLst/>
            </a:prstGeom>
          </p:spPr>
          <p:txBody>
            <a:bodyPr lIns="0" tIns="0" rIns="0" bIns="0" rtlCol="0" anchor="t">
              <a:spAutoFit/>
            </a:bodyPr>
            <a:lstStyle/>
            <a:p>
              <a:pPr algn="ctr">
                <a:lnSpc>
                  <a:spcPts val="1829"/>
                </a:lnSpc>
              </a:pPr>
              <a:r>
                <a:rPr lang="en-US" sz="1407" spc="-28">
                  <a:solidFill>
                    <a:srgbClr val="000000"/>
                  </a:solidFill>
                  <a:latin typeface="Montserrat"/>
                </a:rPr>
                <a:t>Diffusez vos bonnes pratiques en évitant le greenwashing</a:t>
              </a:r>
            </a:p>
          </p:txBody>
        </p:sp>
        <p:sp>
          <p:nvSpPr>
            <p:cNvPr id="46" name="TextBox 46"/>
            <p:cNvSpPr txBox="1"/>
            <p:nvPr/>
          </p:nvSpPr>
          <p:spPr>
            <a:xfrm>
              <a:off x="6333753" y="2432463"/>
              <a:ext cx="1355484" cy="347197"/>
            </a:xfrm>
            <a:prstGeom prst="rect">
              <a:avLst/>
            </a:prstGeom>
          </p:spPr>
          <p:txBody>
            <a:bodyPr lIns="0" tIns="0" rIns="0" bIns="0" rtlCol="0" anchor="t">
              <a:spAutoFit/>
            </a:bodyPr>
            <a:lstStyle/>
            <a:p>
              <a:pPr algn="ctr">
                <a:lnSpc>
                  <a:spcPts val="2257"/>
                </a:lnSpc>
                <a:spcBef>
                  <a:spcPct val="0"/>
                </a:spcBef>
              </a:pPr>
              <a:r>
                <a:rPr lang="en-US" sz="1612" spc="-43">
                  <a:solidFill>
                    <a:srgbClr val="000000"/>
                  </a:solidFill>
                  <a:latin typeface="Montserrat Bold"/>
                </a:rPr>
                <a:t>Objectif 3</a:t>
              </a:r>
            </a:p>
          </p:txBody>
        </p:sp>
        <p:grpSp>
          <p:nvGrpSpPr>
            <p:cNvPr id="47" name="Group 47"/>
            <p:cNvGrpSpPr/>
            <p:nvPr/>
          </p:nvGrpSpPr>
          <p:grpSpPr>
            <a:xfrm>
              <a:off x="7108438" y="6459"/>
              <a:ext cx="795839" cy="795839"/>
              <a:chOff x="0" y="0"/>
              <a:chExt cx="812800" cy="812800"/>
            </a:xfrm>
          </p:grpSpPr>
          <p:sp>
            <p:nvSpPr>
              <p:cNvPr id="48" name="Freeform 4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F969C"/>
              </a:solidFill>
            </p:spPr>
            <p:txBody>
              <a:bodyPr/>
              <a:lstStyle/>
              <a:p>
                <a:endParaRPr lang="fr-FR"/>
              </a:p>
            </p:txBody>
          </p:sp>
          <p:sp>
            <p:nvSpPr>
              <p:cNvPr id="49" name="TextBox 49"/>
              <p:cNvSpPr txBox="1"/>
              <p:nvPr/>
            </p:nvSpPr>
            <p:spPr>
              <a:xfrm>
                <a:off x="76200" y="57150"/>
                <a:ext cx="660400" cy="679450"/>
              </a:xfrm>
              <a:prstGeom prst="rect">
                <a:avLst/>
              </a:prstGeom>
            </p:spPr>
            <p:txBody>
              <a:bodyPr lIns="50800" tIns="50800" rIns="50800" bIns="50800" rtlCol="0" anchor="ctr"/>
              <a:lstStyle/>
              <a:p>
                <a:pPr algn="ctr">
                  <a:lnSpc>
                    <a:spcPts val="2967"/>
                  </a:lnSpc>
                </a:pPr>
                <a:endParaRPr/>
              </a:p>
            </p:txBody>
          </p:sp>
        </p:grpSp>
        <p:sp>
          <p:nvSpPr>
            <p:cNvPr id="50" name="Freeform 50"/>
            <p:cNvSpPr/>
            <p:nvPr/>
          </p:nvSpPr>
          <p:spPr>
            <a:xfrm>
              <a:off x="7248636" y="186620"/>
              <a:ext cx="515442" cy="448435"/>
            </a:xfrm>
            <a:custGeom>
              <a:avLst/>
              <a:gdLst/>
              <a:ahLst/>
              <a:cxnLst/>
              <a:rect l="l" t="t" r="r" b="b"/>
              <a:pathLst>
                <a:path w="515442" h="448435">
                  <a:moveTo>
                    <a:pt x="0" y="0"/>
                  </a:moveTo>
                  <a:lnTo>
                    <a:pt x="515443" y="0"/>
                  </a:lnTo>
                  <a:lnTo>
                    <a:pt x="515443" y="448435"/>
                  </a:lnTo>
                  <a:lnTo>
                    <a:pt x="0" y="44843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grpSp>
        <p:nvGrpSpPr>
          <p:cNvPr id="4" name="Group 4"/>
          <p:cNvGrpSpPr/>
          <p:nvPr/>
        </p:nvGrpSpPr>
        <p:grpSpPr>
          <a:xfrm>
            <a:off x="241511" y="242294"/>
            <a:ext cx="17694061" cy="9763699"/>
            <a:chOff x="0" y="0"/>
            <a:chExt cx="4954731" cy="2734053"/>
          </a:xfrm>
        </p:grpSpPr>
        <p:sp>
          <p:nvSpPr>
            <p:cNvPr id="5" name="Freeform 5"/>
            <p:cNvSpPr/>
            <p:nvPr/>
          </p:nvSpPr>
          <p:spPr>
            <a:xfrm>
              <a:off x="0" y="0"/>
              <a:ext cx="4954731" cy="2734053"/>
            </a:xfrm>
            <a:custGeom>
              <a:avLst/>
              <a:gdLst/>
              <a:ahLst/>
              <a:cxnLst/>
              <a:rect l="l" t="t" r="r" b="b"/>
              <a:pathLst>
                <a:path w="4954731" h="2734053">
                  <a:moveTo>
                    <a:pt x="0" y="0"/>
                  </a:moveTo>
                  <a:lnTo>
                    <a:pt x="4954731" y="0"/>
                  </a:lnTo>
                  <a:lnTo>
                    <a:pt x="4954731" y="2734053"/>
                  </a:lnTo>
                  <a:lnTo>
                    <a:pt x="0" y="2734053"/>
                  </a:lnTo>
                  <a:close/>
                </a:path>
              </a:pathLst>
            </a:custGeom>
            <a:solidFill>
              <a:srgbClr val="000000">
                <a:alpha val="0"/>
              </a:srgbClr>
            </a:solidFill>
            <a:ln w="228600" cap="sq">
              <a:solidFill>
                <a:srgbClr val="0C7075"/>
              </a:solidFill>
              <a:prstDash val="solid"/>
              <a:miter/>
            </a:ln>
          </p:spPr>
          <p:txBody>
            <a:bodyPr/>
            <a:lstStyle/>
            <a:p>
              <a:endParaRPr lang="fr-FR" dirty="0"/>
            </a:p>
          </p:txBody>
        </p:sp>
        <p:sp>
          <p:nvSpPr>
            <p:cNvPr id="6" name="TextBox 6"/>
            <p:cNvSpPr txBox="1"/>
            <p:nvPr/>
          </p:nvSpPr>
          <p:spPr>
            <a:xfrm>
              <a:off x="0" y="-38100"/>
              <a:ext cx="4954731" cy="2772153"/>
            </a:xfrm>
            <a:prstGeom prst="rect">
              <a:avLst/>
            </a:prstGeom>
          </p:spPr>
          <p:txBody>
            <a:bodyPr lIns="50800" tIns="50800" rIns="50800" bIns="50800" rtlCol="0" anchor="ctr"/>
            <a:lstStyle/>
            <a:p>
              <a:pPr marL="0" lvl="0" indent="0" algn="ctr">
                <a:lnSpc>
                  <a:spcPts val="2659"/>
                </a:lnSpc>
                <a:spcBef>
                  <a:spcPct val="0"/>
                </a:spcBef>
              </a:pPr>
              <a:endParaRPr/>
            </a:p>
          </p:txBody>
        </p:sp>
      </p:grpSp>
      <p:sp>
        <p:nvSpPr>
          <p:cNvPr id="2" name="Freeform 2"/>
          <p:cNvSpPr/>
          <p:nvPr/>
        </p:nvSpPr>
        <p:spPr>
          <a:xfrm>
            <a:off x="4597644" y="2840367"/>
            <a:ext cx="9092713" cy="6417933"/>
          </a:xfrm>
          <a:custGeom>
            <a:avLst/>
            <a:gdLst/>
            <a:ahLst/>
            <a:cxnLst/>
            <a:rect l="l" t="t" r="r" b="b"/>
            <a:pathLst>
              <a:path w="9092713" h="6417933">
                <a:moveTo>
                  <a:pt x="0" y="0"/>
                </a:moveTo>
                <a:lnTo>
                  <a:pt x="9092712" y="0"/>
                </a:lnTo>
                <a:lnTo>
                  <a:pt x="9092712" y="6417933"/>
                </a:lnTo>
                <a:lnTo>
                  <a:pt x="0" y="6417933"/>
                </a:lnTo>
                <a:lnTo>
                  <a:pt x="0" y="0"/>
                </a:lnTo>
                <a:close/>
              </a:path>
            </a:pathLst>
          </a:custGeom>
          <a:blipFill>
            <a:blip r:embed="rId2"/>
            <a:stretch>
              <a:fillRect/>
            </a:stretch>
          </a:blipFill>
        </p:spPr>
        <p:txBody>
          <a:bodyPr/>
          <a:lstStyle/>
          <a:p>
            <a:endParaRPr lang="fr-FR"/>
          </a:p>
        </p:txBody>
      </p:sp>
      <p:sp>
        <p:nvSpPr>
          <p:cNvPr id="3" name="TextBox 3"/>
          <p:cNvSpPr txBox="1"/>
          <p:nvPr/>
        </p:nvSpPr>
        <p:spPr>
          <a:xfrm>
            <a:off x="6284416" y="885825"/>
            <a:ext cx="5907584" cy="1252855"/>
          </a:xfrm>
          <a:prstGeom prst="rect">
            <a:avLst/>
          </a:prstGeom>
        </p:spPr>
        <p:txBody>
          <a:bodyPr wrap="square" lIns="0" tIns="0" rIns="0" bIns="0" rtlCol="0" anchor="t">
            <a:spAutoFit/>
          </a:bodyPr>
          <a:lstStyle/>
          <a:p>
            <a:pPr marL="0" lvl="0" indent="0" algn="l">
              <a:lnSpc>
                <a:spcPts val="10219"/>
              </a:lnSpc>
              <a:spcBef>
                <a:spcPct val="0"/>
              </a:spcBef>
            </a:pPr>
            <a:r>
              <a:rPr lang="en-US" sz="7299" dirty="0">
                <a:solidFill>
                  <a:srgbClr val="000000"/>
                </a:solidFill>
                <a:latin typeface="Montserrat Bold"/>
              </a:rPr>
              <a:t>CERTIFICAT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314159" y="2222497"/>
            <a:ext cx="10366872" cy="431165"/>
          </a:xfrm>
          <a:prstGeom prst="rect">
            <a:avLst/>
          </a:prstGeom>
        </p:spPr>
        <p:txBody>
          <a:bodyPr lIns="0" tIns="0" rIns="0" bIns="0" rtlCol="0" anchor="t">
            <a:spAutoFit/>
          </a:bodyPr>
          <a:lstStyle/>
          <a:p>
            <a:pPr marL="0" lvl="0" indent="0" algn="r">
              <a:lnSpc>
                <a:spcPts val="3535"/>
              </a:lnSpc>
            </a:pPr>
            <a:r>
              <a:rPr lang="en-US" sz="2525" spc="126">
                <a:solidFill>
                  <a:srgbClr val="191919"/>
                </a:solidFill>
                <a:latin typeface="Montserrat"/>
              </a:rPr>
              <a:t>En complément d'une stratégie de réduction ambitieuse... </a:t>
            </a:r>
          </a:p>
        </p:txBody>
      </p:sp>
      <p:sp>
        <p:nvSpPr>
          <p:cNvPr id="3" name="Freeform 3"/>
          <p:cNvSpPr/>
          <p:nvPr/>
        </p:nvSpPr>
        <p:spPr>
          <a:xfrm rot="-10800000">
            <a:off x="4787900" y="4673712"/>
            <a:ext cx="561975" cy="561975"/>
          </a:xfrm>
          <a:custGeom>
            <a:avLst/>
            <a:gdLst/>
            <a:ahLst/>
            <a:cxnLst/>
            <a:rect l="l" t="t" r="r" b="b"/>
            <a:pathLst>
              <a:path w="561975" h="561975">
                <a:moveTo>
                  <a:pt x="0" y="0"/>
                </a:moveTo>
                <a:lnTo>
                  <a:pt x="561975" y="0"/>
                </a:lnTo>
                <a:lnTo>
                  <a:pt x="561975" y="561975"/>
                </a:lnTo>
                <a:lnTo>
                  <a:pt x="0" y="561975"/>
                </a:lnTo>
                <a:lnTo>
                  <a:pt x="0" y="0"/>
                </a:lnTo>
                <a:close/>
              </a:path>
            </a:pathLst>
          </a:custGeom>
          <a:blipFill>
            <a:blip r:embed="rId2">
              <a:alphaModFix amt="16000"/>
              <a:extLst>
                <a:ext uri="{96DAC541-7B7A-43D3-8B79-37D633B846F1}">
                  <asvg:svgBlip xmlns:asvg="http://schemas.microsoft.com/office/drawing/2016/SVG/main" r:embed="rId3"/>
                </a:ext>
              </a:extLst>
            </a:blip>
            <a:stretch>
              <a:fillRect/>
            </a:stretch>
          </a:blipFill>
        </p:spPr>
        <p:txBody>
          <a:bodyPr/>
          <a:lstStyle/>
          <a:p>
            <a:endParaRPr lang="fr-FR"/>
          </a:p>
        </p:txBody>
      </p:sp>
      <p:sp>
        <p:nvSpPr>
          <p:cNvPr id="4" name="Freeform 4"/>
          <p:cNvSpPr/>
          <p:nvPr/>
        </p:nvSpPr>
        <p:spPr>
          <a:xfrm rot="-10800000">
            <a:off x="12938125" y="4673712"/>
            <a:ext cx="561975" cy="561975"/>
          </a:xfrm>
          <a:custGeom>
            <a:avLst/>
            <a:gdLst/>
            <a:ahLst/>
            <a:cxnLst/>
            <a:rect l="l" t="t" r="r" b="b"/>
            <a:pathLst>
              <a:path w="561975" h="561975">
                <a:moveTo>
                  <a:pt x="0" y="0"/>
                </a:moveTo>
                <a:lnTo>
                  <a:pt x="561975" y="0"/>
                </a:lnTo>
                <a:lnTo>
                  <a:pt x="561975" y="561975"/>
                </a:lnTo>
                <a:lnTo>
                  <a:pt x="0" y="561975"/>
                </a:lnTo>
                <a:lnTo>
                  <a:pt x="0" y="0"/>
                </a:lnTo>
                <a:close/>
              </a:path>
            </a:pathLst>
          </a:custGeom>
          <a:blipFill>
            <a:blip r:embed="rId2">
              <a:alphaModFix amt="16000"/>
              <a:extLst>
                <a:ext uri="{96DAC541-7B7A-43D3-8B79-37D633B846F1}">
                  <asvg:svgBlip xmlns:asvg="http://schemas.microsoft.com/office/drawing/2016/SVG/main" r:embed="rId3"/>
                </a:ext>
              </a:extLst>
            </a:blip>
            <a:stretch>
              <a:fillRect/>
            </a:stretch>
          </a:blipFill>
        </p:spPr>
        <p:txBody>
          <a:bodyPr/>
          <a:lstStyle/>
          <a:p>
            <a:endParaRPr lang="fr-FR"/>
          </a:p>
        </p:txBody>
      </p:sp>
      <p:sp>
        <p:nvSpPr>
          <p:cNvPr id="5" name="Freeform 5"/>
          <p:cNvSpPr/>
          <p:nvPr/>
        </p:nvSpPr>
        <p:spPr>
          <a:xfrm rot="-10800000">
            <a:off x="8863012" y="4673712"/>
            <a:ext cx="561975" cy="561975"/>
          </a:xfrm>
          <a:custGeom>
            <a:avLst/>
            <a:gdLst/>
            <a:ahLst/>
            <a:cxnLst/>
            <a:rect l="l" t="t" r="r" b="b"/>
            <a:pathLst>
              <a:path w="561975" h="561975">
                <a:moveTo>
                  <a:pt x="0" y="0"/>
                </a:moveTo>
                <a:lnTo>
                  <a:pt x="561975" y="0"/>
                </a:lnTo>
                <a:lnTo>
                  <a:pt x="561975" y="561975"/>
                </a:lnTo>
                <a:lnTo>
                  <a:pt x="0" y="561975"/>
                </a:lnTo>
                <a:lnTo>
                  <a:pt x="0" y="0"/>
                </a:lnTo>
                <a:close/>
              </a:path>
            </a:pathLst>
          </a:custGeom>
          <a:blipFill>
            <a:blip r:embed="rId2">
              <a:alphaModFix amt="16000"/>
              <a:extLst>
                <a:ext uri="{96DAC541-7B7A-43D3-8B79-37D633B846F1}">
                  <asvg:svgBlip xmlns:asvg="http://schemas.microsoft.com/office/drawing/2016/SVG/main" r:embed="rId3"/>
                </a:ext>
              </a:extLst>
            </a:blip>
            <a:stretch>
              <a:fillRect/>
            </a:stretch>
          </a:blipFill>
        </p:spPr>
        <p:txBody>
          <a:bodyPr/>
          <a:lstStyle/>
          <a:p>
            <a:endParaRPr lang="fr-FR"/>
          </a:p>
        </p:txBody>
      </p:sp>
      <p:grpSp>
        <p:nvGrpSpPr>
          <p:cNvPr id="6" name="Group 6"/>
          <p:cNvGrpSpPr/>
          <p:nvPr/>
        </p:nvGrpSpPr>
        <p:grpSpPr>
          <a:xfrm>
            <a:off x="241511" y="242294"/>
            <a:ext cx="17694061" cy="9763699"/>
            <a:chOff x="0" y="0"/>
            <a:chExt cx="4954731" cy="2734053"/>
          </a:xfrm>
        </p:grpSpPr>
        <p:sp>
          <p:nvSpPr>
            <p:cNvPr id="7" name="Freeform 7"/>
            <p:cNvSpPr/>
            <p:nvPr/>
          </p:nvSpPr>
          <p:spPr>
            <a:xfrm>
              <a:off x="0" y="0"/>
              <a:ext cx="4954731" cy="2734053"/>
            </a:xfrm>
            <a:custGeom>
              <a:avLst/>
              <a:gdLst/>
              <a:ahLst/>
              <a:cxnLst/>
              <a:rect l="l" t="t" r="r" b="b"/>
              <a:pathLst>
                <a:path w="4954731" h="2734053">
                  <a:moveTo>
                    <a:pt x="0" y="0"/>
                  </a:moveTo>
                  <a:lnTo>
                    <a:pt x="4954731" y="0"/>
                  </a:lnTo>
                  <a:lnTo>
                    <a:pt x="4954731" y="2734053"/>
                  </a:lnTo>
                  <a:lnTo>
                    <a:pt x="0" y="2734053"/>
                  </a:lnTo>
                  <a:close/>
                </a:path>
              </a:pathLst>
            </a:custGeom>
            <a:solidFill>
              <a:srgbClr val="000000">
                <a:alpha val="0"/>
              </a:srgbClr>
            </a:solidFill>
            <a:ln w="228600" cap="sq">
              <a:solidFill>
                <a:srgbClr val="0C7075"/>
              </a:solidFill>
              <a:prstDash val="solid"/>
              <a:miter/>
            </a:ln>
          </p:spPr>
          <p:txBody>
            <a:bodyPr/>
            <a:lstStyle/>
            <a:p>
              <a:endParaRPr lang="fr-FR"/>
            </a:p>
          </p:txBody>
        </p:sp>
        <p:sp>
          <p:nvSpPr>
            <p:cNvPr id="8" name="TextBox 8"/>
            <p:cNvSpPr txBox="1"/>
            <p:nvPr/>
          </p:nvSpPr>
          <p:spPr>
            <a:xfrm>
              <a:off x="0" y="-38100"/>
              <a:ext cx="4954731" cy="2772153"/>
            </a:xfrm>
            <a:prstGeom prst="rect">
              <a:avLst/>
            </a:prstGeom>
          </p:spPr>
          <p:txBody>
            <a:bodyPr lIns="50800" tIns="50800" rIns="50800" bIns="50800" rtlCol="0" anchor="ctr"/>
            <a:lstStyle/>
            <a:p>
              <a:pPr marL="0" lvl="0" indent="0" algn="ctr">
                <a:lnSpc>
                  <a:spcPts val="2659"/>
                </a:lnSpc>
                <a:spcBef>
                  <a:spcPct val="0"/>
                </a:spcBef>
              </a:pPr>
              <a:endParaRPr/>
            </a:p>
          </p:txBody>
        </p:sp>
      </p:grpSp>
      <p:sp>
        <p:nvSpPr>
          <p:cNvPr id="9" name="Freeform 9"/>
          <p:cNvSpPr/>
          <p:nvPr/>
        </p:nvSpPr>
        <p:spPr>
          <a:xfrm>
            <a:off x="4715293" y="3598593"/>
            <a:ext cx="707189" cy="707189"/>
          </a:xfrm>
          <a:custGeom>
            <a:avLst/>
            <a:gdLst/>
            <a:ahLst/>
            <a:cxnLst/>
            <a:rect l="l" t="t" r="r" b="b"/>
            <a:pathLst>
              <a:path w="707189" h="707189">
                <a:moveTo>
                  <a:pt x="0" y="0"/>
                </a:moveTo>
                <a:lnTo>
                  <a:pt x="707189" y="0"/>
                </a:lnTo>
                <a:lnTo>
                  <a:pt x="707189" y="707189"/>
                </a:lnTo>
                <a:lnTo>
                  <a:pt x="0" y="70718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grpSp>
        <p:nvGrpSpPr>
          <p:cNvPr id="10" name="Group 10"/>
          <p:cNvGrpSpPr/>
          <p:nvPr/>
        </p:nvGrpSpPr>
        <p:grpSpPr>
          <a:xfrm>
            <a:off x="11441212" y="5717435"/>
            <a:ext cx="3555802" cy="2119687"/>
            <a:chOff x="0" y="0"/>
            <a:chExt cx="4741069" cy="2826249"/>
          </a:xfrm>
        </p:grpSpPr>
        <p:sp>
          <p:nvSpPr>
            <p:cNvPr id="11" name="TextBox 11"/>
            <p:cNvSpPr txBox="1"/>
            <p:nvPr/>
          </p:nvSpPr>
          <p:spPr>
            <a:xfrm>
              <a:off x="0" y="949824"/>
              <a:ext cx="4741069" cy="1735455"/>
            </a:xfrm>
            <a:prstGeom prst="rect">
              <a:avLst/>
            </a:prstGeom>
          </p:spPr>
          <p:txBody>
            <a:bodyPr lIns="0" tIns="0" rIns="0" bIns="0" rtlCol="0" anchor="t">
              <a:spAutoFit/>
            </a:bodyPr>
            <a:lstStyle/>
            <a:p>
              <a:pPr algn="ctr">
                <a:lnSpc>
                  <a:spcPts val="2662"/>
                </a:lnSpc>
              </a:pPr>
              <a:r>
                <a:rPr lang="en-US" sz="1775" spc="88">
                  <a:solidFill>
                    <a:srgbClr val="191919"/>
                  </a:solidFill>
                  <a:latin typeface="Montserrat"/>
                </a:rPr>
                <a:t>Les émissions résiduelles pour contribuer aux objectifs de neutralité carbone mondiale. </a:t>
              </a:r>
            </a:p>
          </p:txBody>
        </p:sp>
        <p:sp>
          <p:nvSpPr>
            <p:cNvPr id="12" name="TextBox 12"/>
            <p:cNvSpPr txBox="1"/>
            <p:nvPr/>
          </p:nvSpPr>
          <p:spPr>
            <a:xfrm>
              <a:off x="0" y="-19050"/>
              <a:ext cx="4741069" cy="526288"/>
            </a:xfrm>
            <a:prstGeom prst="rect">
              <a:avLst/>
            </a:prstGeom>
          </p:spPr>
          <p:txBody>
            <a:bodyPr lIns="0" tIns="0" rIns="0" bIns="0" rtlCol="0" anchor="t">
              <a:spAutoFit/>
            </a:bodyPr>
            <a:lstStyle/>
            <a:p>
              <a:pPr marL="0" lvl="0" indent="0" algn="ctr">
                <a:lnSpc>
                  <a:spcPts val="3289"/>
                </a:lnSpc>
                <a:spcBef>
                  <a:spcPct val="0"/>
                </a:spcBef>
              </a:pPr>
              <a:r>
                <a:rPr lang="en-US" sz="2549">
                  <a:solidFill>
                    <a:srgbClr val="191919"/>
                  </a:solidFill>
                  <a:latin typeface="Montserrat Bold"/>
                </a:rPr>
                <a:t>Compenser</a:t>
              </a:r>
            </a:p>
          </p:txBody>
        </p:sp>
      </p:grpSp>
      <p:grpSp>
        <p:nvGrpSpPr>
          <p:cNvPr id="13" name="Group 13"/>
          <p:cNvGrpSpPr/>
          <p:nvPr/>
        </p:nvGrpSpPr>
        <p:grpSpPr>
          <a:xfrm>
            <a:off x="7366099" y="5668982"/>
            <a:ext cx="3555802" cy="2057584"/>
            <a:chOff x="0" y="0"/>
            <a:chExt cx="4741069" cy="2743445"/>
          </a:xfrm>
        </p:grpSpPr>
        <p:sp>
          <p:nvSpPr>
            <p:cNvPr id="14" name="TextBox 14"/>
            <p:cNvSpPr txBox="1"/>
            <p:nvPr/>
          </p:nvSpPr>
          <p:spPr>
            <a:xfrm>
              <a:off x="0" y="867020"/>
              <a:ext cx="4741069" cy="1735455"/>
            </a:xfrm>
            <a:prstGeom prst="rect">
              <a:avLst/>
            </a:prstGeom>
          </p:spPr>
          <p:txBody>
            <a:bodyPr lIns="0" tIns="0" rIns="0" bIns="0" rtlCol="0" anchor="t">
              <a:spAutoFit/>
            </a:bodyPr>
            <a:lstStyle/>
            <a:p>
              <a:pPr algn="ctr">
                <a:lnSpc>
                  <a:spcPts val="2662"/>
                </a:lnSpc>
              </a:pPr>
              <a:r>
                <a:rPr lang="en-US" sz="1775" spc="88">
                  <a:solidFill>
                    <a:srgbClr val="191919"/>
                  </a:solidFill>
                  <a:latin typeface="Montserrat"/>
                </a:rPr>
                <a:t>Des projets de réduction ou de séquestration d'émissions de gaz à effet de serre. </a:t>
              </a:r>
            </a:p>
          </p:txBody>
        </p:sp>
        <p:sp>
          <p:nvSpPr>
            <p:cNvPr id="15" name="TextBox 15"/>
            <p:cNvSpPr txBox="1"/>
            <p:nvPr/>
          </p:nvSpPr>
          <p:spPr>
            <a:xfrm>
              <a:off x="0" y="-19050"/>
              <a:ext cx="4741069" cy="526669"/>
            </a:xfrm>
            <a:prstGeom prst="rect">
              <a:avLst/>
            </a:prstGeom>
          </p:spPr>
          <p:txBody>
            <a:bodyPr lIns="0" tIns="0" rIns="0" bIns="0" rtlCol="0" anchor="t">
              <a:spAutoFit/>
            </a:bodyPr>
            <a:lstStyle/>
            <a:p>
              <a:pPr marL="0" lvl="0" indent="0" algn="ctr">
                <a:lnSpc>
                  <a:spcPts val="3257"/>
                </a:lnSpc>
                <a:spcBef>
                  <a:spcPct val="0"/>
                </a:spcBef>
              </a:pPr>
              <a:r>
                <a:rPr lang="en-US" sz="2525">
                  <a:solidFill>
                    <a:srgbClr val="191919"/>
                  </a:solidFill>
                  <a:latin typeface="Montserrat Bold"/>
                </a:rPr>
                <a:t>Financer</a:t>
              </a:r>
            </a:p>
          </p:txBody>
        </p:sp>
      </p:grpSp>
      <p:grpSp>
        <p:nvGrpSpPr>
          <p:cNvPr id="16" name="Group 16"/>
          <p:cNvGrpSpPr/>
          <p:nvPr/>
        </p:nvGrpSpPr>
        <p:grpSpPr>
          <a:xfrm>
            <a:off x="3290987" y="5717435"/>
            <a:ext cx="3555802" cy="1741830"/>
            <a:chOff x="0" y="0"/>
            <a:chExt cx="4741069" cy="2322440"/>
          </a:xfrm>
        </p:grpSpPr>
        <p:sp>
          <p:nvSpPr>
            <p:cNvPr id="17" name="TextBox 17"/>
            <p:cNvSpPr txBox="1"/>
            <p:nvPr/>
          </p:nvSpPr>
          <p:spPr>
            <a:xfrm>
              <a:off x="0" y="890515"/>
              <a:ext cx="4741069" cy="1290955"/>
            </a:xfrm>
            <a:prstGeom prst="rect">
              <a:avLst/>
            </a:prstGeom>
          </p:spPr>
          <p:txBody>
            <a:bodyPr lIns="0" tIns="0" rIns="0" bIns="0" rtlCol="0" anchor="t">
              <a:spAutoFit/>
            </a:bodyPr>
            <a:lstStyle/>
            <a:p>
              <a:pPr algn="ctr">
                <a:lnSpc>
                  <a:spcPts val="2662"/>
                </a:lnSpc>
              </a:pPr>
              <a:r>
                <a:rPr lang="en-US" sz="1775" spc="88">
                  <a:solidFill>
                    <a:srgbClr val="191919"/>
                  </a:solidFill>
                  <a:latin typeface="Montserrat"/>
                </a:rPr>
                <a:t>Les projets : taille, géographie, secteur, label, prix, technique, etc.</a:t>
              </a:r>
            </a:p>
          </p:txBody>
        </p:sp>
        <p:sp>
          <p:nvSpPr>
            <p:cNvPr id="18" name="TextBox 18"/>
            <p:cNvSpPr txBox="1"/>
            <p:nvPr/>
          </p:nvSpPr>
          <p:spPr>
            <a:xfrm>
              <a:off x="0" y="-19050"/>
              <a:ext cx="4741069" cy="514350"/>
            </a:xfrm>
            <a:prstGeom prst="rect">
              <a:avLst/>
            </a:prstGeom>
          </p:spPr>
          <p:txBody>
            <a:bodyPr lIns="0" tIns="0" rIns="0" bIns="0" rtlCol="0" anchor="t">
              <a:spAutoFit/>
            </a:bodyPr>
            <a:lstStyle/>
            <a:p>
              <a:pPr marL="0" lvl="0" indent="0" algn="ctr">
                <a:lnSpc>
                  <a:spcPts val="3224"/>
                </a:lnSpc>
                <a:spcBef>
                  <a:spcPct val="0"/>
                </a:spcBef>
              </a:pPr>
              <a:r>
                <a:rPr lang="en-US" sz="2499">
                  <a:solidFill>
                    <a:srgbClr val="191919"/>
                  </a:solidFill>
                  <a:latin typeface="Montserrat Bold"/>
                </a:rPr>
                <a:t>Choisir</a:t>
              </a:r>
            </a:p>
          </p:txBody>
        </p:sp>
      </p:grpSp>
      <p:sp>
        <p:nvSpPr>
          <p:cNvPr id="19" name="TextBox 19"/>
          <p:cNvSpPr txBox="1"/>
          <p:nvPr/>
        </p:nvSpPr>
        <p:spPr>
          <a:xfrm>
            <a:off x="5667701" y="886659"/>
            <a:ext cx="7832399" cy="1251828"/>
          </a:xfrm>
          <a:prstGeom prst="rect">
            <a:avLst/>
          </a:prstGeom>
        </p:spPr>
        <p:txBody>
          <a:bodyPr wrap="square" lIns="0" tIns="0" rIns="0" bIns="0" rtlCol="0" anchor="t">
            <a:spAutoFit/>
          </a:bodyPr>
          <a:lstStyle/>
          <a:p>
            <a:pPr marL="0" lvl="0" indent="0" algn="just">
              <a:lnSpc>
                <a:spcPts val="10276"/>
              </a:lnSpc>
              <a:spcBef>
                <a:spcPct val="0"/>
              </a:spcBef>
            </a:pPr>
            <a:r>
              <a:rPr lang="en-US" sz="7340" dirty="0">
                <a:solidFill>
                  <a:srgbClr val="000000"/>
                </a:solidFill>
                <a:latin typeface="Montserrat Bold"/>
              </a:rPr>
              <a:t>CONTRIBUTION</a:t>
            </a:r>
          </a:p>
        </p:txBody>
      </p:sp>
      <p:sp>
        <p:nvSpPr>
          <p:cNvPr id="20" name="Freeform 20"/>
          <p:cNvSpPr/>
          <p:nvPr/>
        </p:nvSpPr>
        <p:spPr>
          <a:xfrm>
            <a:off x="8790405" y="3598593"/>
            <a:ext cx="707189" cy="707189"/>
          </a:xfrm>
          <a:custGeom>
            <a:avLst/>
            <a:gdLst/>
            <a:ahLst/>
            <a:cxnLst/>
            <a:rect l="l" t="t" r="r" b="b"/>
            <a:pathLst>
              <a:path w="707189" h="707189">
                <a:moveTo>
                  <a:pt x="0" y="0"/>
                </a:moveTo>
                <a:lnTo>
                  <a:pt x="707190" y="0"/>
                </a:lnTo>
                <a:lnTo>
                  <a:pt x="707190" y="707189"/>
                </a:lnTo>
                <a:lnTo>
                  <a:pt x="0" y="70718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FR"/>
          </a:p>
        </p:txBody>
      </p:sp>
      <p:sp>
        <p:nvSpPr>
          <p:cNvPr id="21" name="Freeform 21"/>
          <p:cNvSpPr/>
          <p:nvPr/>
        </p:nvSpPr>
        <p:spPr>
          <a:xfrm>
            <a:off x="12865518" y="3598593"/>
            <a:ext cx="707189" cy="707189"/>
          </a:xfrm>
          <a:custGeom>
            <a:avLst/>
            <a:gdLst/>
            <a:ahLst/>
            <a:cxnLst/>
            <a:rect l="l" t="t" r="r" b="b"/>
            <a:pathLst>
              <a:path w="707189" h="707189">
                <a:moveTo>
                  <a:pt x="0" y="0"/>
                </a:moveTo>
                <a:lnTo>
                  <a:pt x="707189" y="0"/>
                </a:lnTo>
                <a:lnTo>
                  <a:pt x="707189" y="707189"/>
                </a:lnTo>
                <a:lnTo>
                  <a:pt x="0" y="70718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fr-F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738</Words>
  <Application>Microsoft Office PowerPoint</Application>
  <PresentationFormat>Personnalisé</PresentationFormat>
  <Paragraphs>92</Paragraphs>
  <Slides>10</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10</vt:i4>
      </vt:variant>
    </vt:vector>
  </HeadingPairs>
  <TitlesOfParts>
    <vt:vector size="15" baseType="lpstr">
      <vt:lpstr>Montserrat Bold</vt:lpstr>
      <vt:lpstr>Calibri</vt:lpstr>
      <vt:lpstr>Montserrat</vt:lpstr>
      <vt:lpstr>Arial</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Traiteurs</dc:title>
  <cp:lastModifiedBy>Clara Cazin</cp:lastModifiedBy>
  <cp:revision>2</cp:revision>
  <dcterms:created xsi:type="dcterms:W3CDTF">2006-08-16T00:00:00Z</dcterms:created>
  <dcterms:modified xsi:type="dcterms:W3CDTF">2024-02-23T14:53:20Z</dcterms:modified>
  <dc:identifier>DAF89psP9v4</dc:identifier>
</cp:coreProperties>
</file>