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Montserrat" panose="00000500000000000000" pitchFamily="2" charset="0"/>
      <p:regular r:id="rId11"/>
    </p:embeddedFont>
    <p:embeddedFont>
      <p:font typeface="Montserrat Bold" panose="0000080000000000000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40" r="-8340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7164505" cy="10287000"/>
            <a:chOff x="0" y="0"/>
            <a:chExt cx="1958679" cy="2812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8679" cy="2812328"/>
            </a:xfrm>
            <a:custGeom>
              <a:avLst/>
              <a:gdLst/>
              <a:ahLst/>
              <a:cxnLst/>
              <a:rect l="l" t="t" r="r" b="b"/>
              <a:pathLst>
                <a:path w="1958679" h="2812328">
                  <a:moveTo>
                    <a:pt x="0" y="0"/>
                  </a:moveTo>
                  <a:lnTo>
                    <a:pt x="1958679" y="0"/>
                  </a:lnTo>
                  <a:lnTo>
                    <a:pt x="1958679" y="2812328"/>
                  </a:lnTo>
                  <a:lnTo>
                    <a:pt x="0" y="2812328"/>
                  </a:lnTo>
                  <a:close/>
                </a:path>
              </a:pathLst>
            </a:custGeom>
            <a:solidFill>
              <a:srgbClr val="072E33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58679" cy="2850428"/>
            </a:xfrm>
            <a:prstGeom prst="rect">
              <a:avLst/>
            </a:prstGeom>
          </p:spPr>
          <p:txBody>
            <a:bodyPr lIns="36005" tIns="36005" rIns="36005" bIns="36005" rtlCol="0" anchor="ctr"/>
            <a:lstStyle/>
            <a:p>
              <a:pPr algn="ctr">
                <a:lnSpc>
                  <a:spcPts val="25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7061866" y="-1299459"/>
            <a:ext cx="12885917" cy="12885917"/>
          </a:xfrm>
          <a:custGeom>
            <a:avLst/>
            <a:gdLst/>
            <a:ahLst/>
            <a:cxnLst/>
            <a:rect l="l" t="t" r="r" b="b"/>
            <a:pathLst>
              <a:path w="12885917" h="12885917">
                <a:moveTo>
                  <a:pt x="0" y="0"/>
                </a:moveTo>
                <a:lnTo>
                  <a:pt x="12885917" y="0"/>
                </a:lnTo>
                <a:lnTo>
                  <a:pt x="12885917" y="12885918"/>
                </a:lnTo>
                <a:lnTo>
                  <a:pt x="0" y="128859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7" name="TextBox 7"/>
          <p:cNvSpPr txBox="1"/>
          <p:nvPr/>
        </p:nvSpPr>
        <p:spPr>
          <a:xfrm>
            <a:off x="1028700" y="3596646"/>
            <a:ext cx="11672512" cy="2988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7980"/>
              </a:lnSpc>
              <a:spcBef>
                <a:spcPct val="0"/>
              </a:spcBef>
            </a:pPr>
            <a:r>
              <a:rPr lang="en-US" sz="5700" dirty="0" err="1">
                <a:solidFill>
                  <a:srgbClr val="0F969C"/>
                </a:solidFill>
                <a:latin typeface="Montserrat Bold"/>
              </a:rPr>
              <a:t>Mesurez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Montserrat Bold"/>
              </a:rPr>
              <a:t>l’empreinte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Montserrat Bold"/>
              </a:rPr>
              <a:t>carbone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de </a:t>
            </a:r>
            <a:r>
              <a:rPr lang="en-US" sz="5700" dirty="0" err="1">
                <a:solidFill>
                  <a:srgbClr val="FFFFFF"/>
                </a:solidFill>
                <a:latin typeface="Montserrat Bold"/>
              </a:rPr>
              <a:t>vos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5700" dirty="0" err="1">
                <a:solidFill>
                  <a:srgbClr val="FFFFFF"/>
                </a:solidFill>
                <a:latin typeface="Montserrat Bold"/>
              </a:rPr>
              <a:t>événements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pour </a:t>
            </a:r>
            <a:r>
              <a:rPr lang="en-US" sz="5700" dirty="0" err="1">
                <a:solidFill>
                  <a:srgbClr val="FFFFFF"/>
                </a:solidFill>
                <a:latin typeface="Montserrat Bold"/>
              </a:rPr>
              <a:t>mieux</a:t>
            </a:r>
            <a:r>
              <a:rPr lang="en-US" sz="5700" dirty="0">
                <a:solidFill>
                  <a:srgbClr val="FFFFFF"/>
                </a:solidFill>
                <a:latin typeface="Montserrat Bold"/>
              </a:rPr>
              <a:t> la</a:t>
            </a:r>
            <a:r>
              <a:rPr lang="en-US" sz="5700" dirty="0">
                <a:solidFill>
                  <a:srgbClr val="0C7075"/>
                </a:solidFill>
                <a:latin typeface="Montserrat Bold"/>
              </a:rPr>
              <a:t> </a:t>
            </a:r>
            <a:r>
              <a:rPr lang="en-US" sz="5700" dirty="0" err="1">
                <a:solidFill>
                  <a:srgbClr val="0F969C"/>
                </a:solidFill>
                <a:latin typeface="Montserrat Bold"/>
              </a:rPr>
              <a:t>réduire</a:t>
            </a:r>
            <a:endParaRPr lang="en-US" sz="5700" dirty="0">
              <a:solidFill>
                <a:srgbClr val="0F969C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13953"/>
            <a:ext cx="7523780" cy="6415356"/>
            <a:chOff x="0" y="0"/>
            <a:chExt cx="2106826" cy="179644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6826" cy="1796442"/>
            </a:xfrm>
            <a:custGeom>
              <a:avLst/>
              <a:gdLst/>
              <a:ahLst/>
              <a:cxnLst/>
              <a:rect l="l" t="t" r="r" b="b"/>
              <a:pathLst>
                <a:path w="2106826" h="1796442">
                  <a:moveTo>
                    <a:pt x="0" y="0"/>
                  </a:moveTo>
                  <a:lnTo>
                    <a:pt x="2106826" y="0"/>
                  </a:lnTo>
                  <a:lnTo>
                    <a:pt x="2106826" y="1796442"/>
                  </a:lnTo>
                  <a:lnTo>
                    <a:pt x="0" y="1796442"/>
                  </a:lnTo>
                  <a:close/>
                </a:path>
              </a:pathLst>
            </a:custGeom>
            <a:solidFill>
              <a:srgbClr val="0C7075">
                <a:alpha val="95686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106826" cy="1834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829309"/>
            <a:ext cx="7523780" cy="428991"/>
            <a:chOff x="0" y="0"/>
            <a:chExt cx="2106826" cy="1201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6826" cy="120127"/>
            </a:xfrm>
            <a:custGeom>
              <a:avLst/>
              <a:gdLst/>
              <a:ahLst/>
              <a:cxnLst/>
              <a:rect l="l" t="t" r="r" b="b"/>
              <a:pathLst>
                <a:path w="2106826" h="120127">
                  <a:moveTo>
                    <a:pt x="0" y="0"/>
                  </a:moveTo>
                  <a:lnTo>
                    <a:pt x="2106826" y="0"/>
                  </a:lnTo>
                  <a:lnTo>
                    <a:pt x="2106826" y="120127"/>
                  </a:lnTo>
                  <a:lnTo>
                    <a:pt x="0" y="120127"/>
                  </a:lnTo>
                  <a:close/>
                </a:path>
              </a:pathLst>
            </a:custGeom>
            <a:solidFill>
              <a:srgbClr val="0F969C">
                <a:alpha val="48627"/>
              </a:srgbClr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106826" cy="158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9324005" y="5003655"/>
            <a:ext cx="472096" cy="472096"/>
          </a:xfrm>
          <a:custGeom>
            <a:avLst/>
            <a:gdLst/>
            <a:ahLst/>
            <a:cxnLst/>
            <a:rect l="l" t="t" r="r" b="b"/>
            <a:pathLst>
              <a:path w="472096" h="472096">
                <a:moveTo>
                  <a:pt x="0" y="0"/>
                </a:moveTo>
                <a:lnTo>
                  <a:pt x="472096" y="0"/>
                </a:lnTo>
                <a:lnTo>
                  <a:pt x="472096" y="472096"/>
                </a:lnTo>
                <a:lnTo>
                  <a:pt x="0" y="47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9"/>
          <p:cNvSpPr txBox="1"/>
          <p:nvPr/>
        </p:nvSpPr>
        <p:spPr>
          <a:xfrm>
            <a:off x="1808095" y="2830890"/>
            <a:ext cx="5964989" cy="1029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2985">
                <a:solidFill>
                  <a:srgbClr val="FDFDFD"/>
                </a:solidFill>
                <a:latin typeface="Montserrat"/>
              </a:rPr>
              <a:t>MARCHÉ DE L’ÉVÉNEMENTIEL EN FRANCE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16924" y="6463421"/>
            <a:ext cx="3037440" cy="102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16"/>
              </a:lnSpc>
              <a:spcBef>
                <a:spcPct val="0"/>
              </a:spcBef>
            </a:pPr>
            <a:r>
              <a:rPr lang="en-US" sz="5940">
                <a:solidFill>
                  <a:srgbClr val="FDFDFD"/>
                </a:solidFill>
                <a:latin typeface="Montserrat"/>
              </a:rPr>
              <a:t>65Md€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580030" y="7665519"/>
            <a:ext cx="4311228" cy="72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2"/>
              </a:lnSpc>
              <a:spcBef>
                <a:spcPct val="0"/>
              </a:spcBef>
            </a:pPr>
            <a:r>
              <a:rPr lang="en-US" sz="2137" spc="-42">
                <a:solidFill>
                  <a:srgbClr val="FDFDFD"/>
                </a:solidFill>
                <a:latin typeface="Montserrat"/>
              </a:rPr>
              <a:t>De chiffre d’affaires générés par an par le secteur événementiel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11370" y="5366305"/>
            <a:ext cx="2701278" cy="726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92"/>
              </a:lnSpc>
              <a:spcBef>
                <a:spcPct val="0"/>
              </a:spcBef>
            </a:pPr>
            <a:r>
              <a:rPr lang="en-US" sz="2137" spc="-42">
                <a:solidFill>
                  <a:srgbClr val="FDFDFD"/>
                </a:solidFill>
                <a:latin typeface="Montserrat"/>
              </a:rPr>
              <a:t>Evénements de plus de 50 personnes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4645" y="4231429"/>
            <a:ext cx="2494729" cy="102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16"/>
              </a:lnSpc>
              <a:spcBef>
                <a:spcPct val="0"/>
              </a:spcBef>
            </a:pPr>
            <a:r>
              <a:rPr lang="en-US" sz="5940">
                <a:solidFill>
                  <a:srgbClr val="FDFDFD"/>
                </a:solidFill>
                <a:latin typeface="Montserrat"/>
              </a:rPr>
              <a:t>380K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278355" y="5366305"/>
            <a:ext cx="2494729" cy="725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2"/>
              </a:lnSpc>
            </a:pPr>
            <a:r>
              <a:rPr lang="en-US" sz="2137" spc="-42">
                <a:solidFill>
                  <a:srgbClr val="FDFDFD"/>
                </a:solidFill>
                <a:latin typeface="Montserrat"/>
              </a:rPr>
              <a:t>De participants </a:t>
            </a:r>
          </a:p>
          <a:p>
            <a:pPr marL="0" lvl="0" indent="0" algn="ctr">
              <a:lnSpc>
                <a:spcPts val="2992"/>
              </a:lnSpc>
              <a:spcBef>
                <a:spcPct val="0"/>
              </a:spcBef>
            </a:pPr>
            <a:r>
              <a:rPr lang="en-US" sz="2137" spc="-42">
                <a:solidFill>
                  <a:srgbClr val="FDFDFD"/>
                </a:solidFill>
                <a:latin typeface="Montserrat"/>
              </a:rPr>
              <a:t>au total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78355" y="4231429"/>
            <a:ext cx="2494729" cy="1025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16"/>
              </a:lnSpc>
              <a:spcBef>
                <a:spcPct val="0"/>
              </a:spcBef>
            </a:pPr>
            <a:r>
              <a:rPr lang="en-US" sz="5940">
                <a:solidFill>
                  <a:srgbClr val="FDFDFD"/>
                </a:solidFill>
                <a:latin typeface="Montserrat"/>
              </a:rPr>
              <a:t>52M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075031" y="9679625"/>
            <a:ext cx="3522581" cy="20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75"/>
              </a:lnSpc>
              <a:spcBef>
                <a:spcPct val="0"/>
              </a:spcBef>
            </a:pPr>
            <a:r>
              <a:rPr lang="en-US" sz="1268" spc="-25">
                <a:solidFill>
                  <a:srgbClr val="000000"/>
                </a:solidFill>
                <a:latin typeface="Montserrat"/>
              </a:rPr>
              <a:t>Source : étude Unimev / EY, novembre 2019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085363" y="6000583"/>
            <a:ext cx="7173937" cy="1248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06"/>
              </a:lnSpc>
              <a:spcBef>
                <a:spcPct val="0"/>
              </a:spcBef>
            </a:pPr>
            <a:r>
              <a:rPr lang="en-US" sz="1790" spc="-35">
                <a:solidFill>
                  <a:srgbClr val="000000"/>
                </a:solidFill>
                <a:latin typeface="Montserrat Bold"/>
              </a:rPr>
              <a:t>32%</a:t>
            </a:r>
            <a:r>
              <a:rPr lang="en-US" sz="1790" spc="-35">
                <a:solidFill>
                  <a:srgbClr val="000000"/>
                </a:solidFill>
                <a:latin typeface="Montserrat"/>
              </a:rPr>
              <a:t>* des décideurs d’entreprises affirment que leur entreprise souhaite s’impliquer davantage en matière de décarbonation mais se confrontent à des </a:t>
            </a:r>
            <a:r>
              <a:rPr lang="en-US" sz="1790" spc="-35">
                <a:solidFill>
                  <a:srgbClr val="000000"/>
                </a:solidFill>
                <a:latin typeface="Montserrat Bold"/>
              </a:rPr>
              <a:t>difficultés</a:t>
            </a:r>
            <a:r>
              <a:rPr lang="en-US" sz="1790" spc="-35">
                <a:solidFill>
                  <a:srgbClr val="000000"/>
                </a:solidFill>
                <a:latin typeface="Montserrat"/>
              </a:rPr>
              <a:t> (choix stratégiques, budgets, compétences…).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5363" y="7456489"/>
            <a:ext cx="7173937" cy="934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506"/>
              </a:lnSpc>
              <a:spcBef>
                <a:spcPct val="0"/>
              </a:spcBef>
            </a:pPr>
            <a:r>
              <a:rPr lang="en-US" sz="1790" spc="-35">
                <a:solidFill>
                  <a:srgbClr val="000000"/>
                </a:solidFill>
                <a:latin typeface="Montserrat"/>
              </a:rPr>
              <a:t>2024 : entrée en vigueur de la</a:t>
            </a:r>
            <a:r>
              <a:rPr lang="en-US" sz="1790" spc="-35">
                <a:solidFill>
                  <a:srgbClr val="000000"/>
                </a:solidFill>
                <a:latin typeface="Montserrat Bold"/>
              </a:rPr>
              <a:t> CSRD</a:t>
            </a:r>
            <a:r>
              <a:rPr lang="en-US" sz="1790" spc="-35">
                <a:solidFill>
                  <a:srgbClr val="000000"/>
                </a:solidFill>
                <a:latin typeface="Montserrat"/>
              </a:rPr>
              <a:t>, accord européen qui oblige les entreprises à comptabiliser leurs émissions indirectes significative.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85363" y="4927380"/>
            <a:ext cx="7173937" cy="62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6"/>
              </a:lnSpc>
              <a:spcBef>
                <a:spcPct val="0"/>
              </a:spcBef>
            </a:pPr>
            <a:r>
              <a:rPr lang="en-US" sz="1790" spc="-35">
                <a:solidFill>
                  <a:srgbClr val="000000"/>
                </a:solidFill>
                <a:latin typeface="Montserrat Bold"/>
              </a:rPr>
              <a:t>3/4</a:t>
            </a:r>
            <a:r>
              <a:rPr lang="en-US" sz="1790" spc="-35">
                <a:solidFill>
                  <a:srgbClr val="000000"/>
                </a:solidFill>
                <a:latin typeface="Montserrat"/>
              </a:rPr>
              <a:t> de l'impact climatique d'un festival sont dus au transport des participants (EnERis)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364699" y="9679162"/>
            <a:ext cx="3522581" cy="206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75"/>
              </a:lnSpc>
              <a:spcBef>
                <a:spcPct val="0"/>
              </a:spcBef>
            </a:pPr>
            <a:r>
              <a:rPr lang="en-US" sz="1268" spc="-25">
                <a:solidFill>
                  <a:srgbClr val="000000"/>
                </a:solidFill>
                <a:latin typeface="Montserrat"/>
              </a:rPr>
              <a:t>Source* : étude Infopro Digital Media, 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364698" y="2830890"/>
            <a:ext cx="4484901" cy="5051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  <a:spcBef>
                <a:spcPct val="0"/>
              </a:spcBef>
            </a:pPr>
            <a:r>
              <a:rPr lang="en-US" sz="2985" dirty="0">
                <a:solidFill>
                  <a:srgbClr val="000000"/>
                </a:solidFill>
                <a:latin typeface="Montserrat"/>
              </a:rPr>
              <a:t>QUELQUES CHIFFRES</a:t>
            </a:r>
          </a:p>
        </p:txBody>
      </p:sp>
      <p:sp>
        <p:nvSpPr>
          <p:cNvPr id="22" name="Freeform 22"/>
          <p:cNvSpPr/>
          <p:nvPr/>
        </p:nvSpPr>
        <p:spPr>
          <a:xfrm>
            <a:off x="9324005" y="6407927"/>
            <a:ext cx="472096" cy="472096"/>
          </a:xfrm>
          <a:custGeom>
            <a:avLst/>
            <a:gdLst/>
            <a:ahLst/>
            <a:cxnLst/>
            <a:rect l="l" t="t" r="r" b="b"/>
            <a:pathLst>
              <a:path w="472096" h="472096">
                <a:moveTo>
                  <a:pt x="0" y="0"/>
                </a:moveTo>
                <a:lnTo>
                  <a:pt x="472096" y="0"/>
                </a:lnTo>
                <a:lnTo>
                  <a:pt x="472096" y="472096"/>
                </a:lnTo>
                <a:lnTo>
                  <a:pt x="0" y="47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3" name="Freeform 23"/>
          <p:cNvSpPr/>
          <p:nvPr/>
        </p:nvSpPr>
        <p:spPr>
          <a:xfrm>
            <a:off x="9324005" y="7706826"/>
            <a:ext cx="472096" cy="472096"/>
          </a:xfrm>
          <a:custGeom>
            <a:avLst/>
            <a:gdLst/>
            <a:ahLst/>
            <a:cxnLst/>
            <a:rect l="l" t="t" r="r" b="b"/>
            <a:pathLst>
              <a:path w="472096" h="472096">
                <a:moveTo>
                  <a:pt x="0" y="0"/>
                </a:moveTo>
                <a:lnTo>
                  <a:pt x="472096" y="0"/>
                </a:lnTo>
                <a:lnTo>
                  <a:pt x="472096" y="472096"/>
                </a:lnTo>
                <a:lnTo>
                  <a:pt x="0" y="4720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4" name="TextBox 24"/>
          <p:cNvSpPr txBox="1"/>
          <p:nvPr/>
        </p:nvSpPr>
        <p:spPr>
          <a:xfrm>
            <a:off x="3878982" y="535380"/>
            <a:ext cx="10530036" cy="120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9856"/>
              </a:lnSpc>
              <a:spcBef>
                <a:spcPct val="0"/>
              </a:spcBef>
            </a:pPr>
            <a:r>
              <a:rPr lang="en-US" sz="7040">
                <a:solidFill>
                  <a:srgbClr val="000000"/>
                </a:solidFill>
                <a:latin typeface="Montserrat Bold"/>
              </a:rPr>
              <a:t>ANALYSE DU MARCHÉ</a:t>
            </a:r>
          </a:p>
        </p:txBody>
      </p:sp>
      <p:sp>
        <p:nvSpPr>
          <p:cNvPr id="25" name="Freeform 25"/>
          <p:cNvSpPr/>
          <p:nvPr/>
        </p:nvSpPr>
        <p:spPr>
          <a:xfrm>
            <a:off x="9324005" y="3859434"/>
            <a:ext cx="472096" cy="472096"/>
          </a:xfrm>
          <a:custGeom>
            <a:avLst/>
            <a:gdLst/>
            <a:ahLst/>
            <a:cxnLst/>
            <a:rect l="l" t="t" r="r" b="b"/>
            <a:pathLst>
              <a:path w="472096" h="472096">
                <a:moveTo>
                  <a:pt x="0" y="0"/>
                </a:moveTo>
                <a:lnTo>
                  <a:pt x="472096" y="0"/>
                </a:lnTo>
                <a:lnTo>
                  <a:pt x="472096" y="472097"/>
                </a:lnTo>
                <a:lnTo>
                  <a:pt x="0" y="4720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TextBox 26"/>
          <p:cNvSpPr txBox="1"/>
          <p:nvPr/>
        </p:nvSpPr>
        <p:spPr>
          <a:xfrm>
            <a:off x="10085363" y="3783160"/>
            <a:ext cx="7173937" cy="621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06"/>
              </a:lnSpc>
              <a:spcBef>
                <a:spcPct val="0"/>
              </a:spcBef>
            </a:pPr>
            <a:r>
              <a:rPr lang="en-US" sz="1790" spc="-35">
                <a:solidFill>
                  <a:srgbClr val="000000"/>
                </a:solidFill>
                <a:latin typeface="Montserrat Bold"/>
              </a:rPr>
              <a:t>2,5 tonnes</a:t>
            </a:r>
            <a:r>
              <a:rPr lang="en-US" sz="1790" spc="-35">
                <a:solidFill>
                  <a:srgbClr val="000000"/>
                </a:solidFill>
                <a:latin typeface="Montserrat"/>
              </a:rPr>
              <a:t> de déchets, 1 000 kWh d'énergie et 500 kg de papier : ce que génère une manifestation de 5 000 personnes (ADEME)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5188" y="5463071"/>
            <a:ext cx="3024888" cy="529127"/>
            <a:chOff x="0" y="0"/>
            <a:chExt cx="1281756" cy="2242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Montserrat"/>
                  <a:ea typeface="Montserrat"/>
                </a:rPr>
                <a:t>Problème n°1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375188" y="7717902"/>
            <a:ext cx="3024888" cy="529127"/>
            <a:chOff x="0" y="0"/>
            <a:chExt cx="1281756" cy="22421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81756" cy="224211"/>
            </a:xfrm>
            <a:custGeom>
              <a:avLst/>
              <a:gdLst/>
              <a:ahLst/>
              <a:cxnLst/>
              <a:rect l="l" t="t" r="r" b="b"/>
              <a:pathLst>
                <a:path w="1281756" h="224211">
                  <a:moveTo>
                    <a:pt x="58866" y="0"/>
                  </a:moveTo>
                  <a:lnTo>
                    <a:pt x="1222890" y="0"/>
                  </a:lnTo>
                  <a:cubicBezTo>
                    <a:pt x="1255401" y="0"/>
                    <a:pt x="1281756" y="26355"/>
                    <a:pt x="1281756" y="58866"/>
                  </a:cubicBezTo>
                  <a:lnTo>
                    <a:pt x="1281756" y="165344"/>
                  </a:lnTo>
                  <a:cubicBezTo>
                    <a:pt x="1281756" y="197855"/>
                    <a:pt x="1255401" y="224211"/>
                    <a:pt x="1222890" y="224211"/>
                  </a:cubicBezTo>
                  <a:lnTo>
                    <a:pt x="58866" y="224211"/>
                  </a:lnTo>
                  <a:cubicBezTo>
                    <a:pt x="26355" y="224211"/>
                    <a:pt x="0" y="197855"/>
                    <a:pt x="0" y="165344"/>
                  </a:cubicBezTo>
                  <a:lnTo>
                    <a:pt x="0" y="58866"/>
                  </a:lnTo>
                  <a:cubicBezTo>
                    <a:pt x="0" y="26355"/>
                    <a:pt x="26355" y="0"/>
                    <a:pt x="58866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281756" cy="27183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Montserrat"/>
                  <a:ea typeface="Montserrat"/>
                </a:rPr>
                <a:t>Problème n°2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0" y="0"/>
            <a:ext cx="4080365" cy="10287000"/>
          </a:xfrm>
          <a:custGeom>
            <a:avLst/>
            <a:gdLst/>
            <a:ahLst/>
            <a:cxnLst/>
            <a:rect l="l" t="t" r="r" b="b"/>
            <a:pathLst>
              <a:path w="4080365" h="10287000">
                <a:moveTo>
                  <a:pt x="0" y="0"/>
                </a:moveTo>
                <a:lnTo>
                  <a:pt x="4080365" y="0"/>
                </a:lnTo>
                <a:lnTo>
                  <a:pt x="408036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38846" r="-138846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9" name="Group 9"/>
          <p:cNvGrpSpPr/>
          <p:nvPr/>
        </p:nvGrpSpPr>
        <p:grpSpPr>
          <a:xfrm>
            <a:off x="-725094" y="-186463"/>
            <a:ext cx="4805459" cy="10659925"/>
            <a:chOff x="0" y="0"/>
            <a:chExt cx="1265635" cy="28075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5635" cy="2807552"/>
            </a:xfrm>
            <a:custGeom>
              <a:avLst/>
              <a:gdLst/>
              <a:ahLst/>
              <a:cxnLst/>
              <a:rect l="l" t="t" r="r" b="b"/>
              <a:pathLst>
                <a:path w="1265635" h="2807552">
                  <a:moveTo>
                    <a:pt x="0" y="0"/>
                  </a:moveTo>
                  <a:lnTo>
                    <a:pt x="1265635" y="0"/>
                  </a:lnTo>
                  <a:lnTo>
                    <a:pt x="1265635" y="2807552"/>
                  </a:lnTo>
                  <a:lnTo>
                    <a:pt x="0" y="2807552"/>
                  </a:lnTo>
                  <a:close/>
                </a:path>
              </a:pathLst>
            </a:custGeom>
            <a:solidFill>
              <a:srgbClr val="0C7075">
                <a:alpha val="37647"/>
              </a:srgbClr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265635" cy="284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285459" y="5463071"/>
            <a:ext cx="649346" cy="696180"/>
          </a:xfrm>
          <a:custGeom>
            <a:avLst/>
            <a:gdLst/>
            <a:ahLst/>
            <a:cxnLst/>
            <a:rect l="l" t="t" r="r" b="b"/>
            <a:pathLst>
              <a:path w="649346" h="696180">
                <a:moveTo>
                  <a:pt x="0" y="0"/>
                </a:moveTo>
                <a:lnTo>
                  <a:pt x="649346" y="0"/>
                </a:lnTo>
                <a:lnTo>
                  <a:pt x="649346" y="696179"/>
                </a:lnTo>
                <a:lnTo>
                  <a:pt x="0" y="6961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3"/>
          <p:cNvSpPr/>
          <p:nvPr/>
        </p:nvSpPr>
        <p:spPr>
          <a:xfrm>
            <a:off x="5285459" y="7717902"/>
            <a:ext cx="649346" cy="840577"/>
          </a:xfrm>
          <a:custGeom>
            <a:avLst/>
            <a:gdLst/>
            <a:ahLst/>
            <a:cxnLst/>
            <a:rect l="l" t="t" r="r" b="b"/>
            <a:pathLst>
              <a:path w="649346" h="840577">
                <a:moveTo>
                  <a:pt x="0" y="0"/>
                </a:moveTo>
                <a:lnTo>
                  <a:pt x="649346" y="0"/>
                </a:lnTo>
                <a:lnTo>
                  <a:pt x="649346" y="840577"/>
                </a:lnTo>
                <a:lnTo>
                  <a:pt x="0" y="8405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4" name="TextBox 14"/>
          <p:cNvSpPr txBox="1"/>
          <p:nvPr/>
        </p:nvSpPr>
        <p:spPr>
          <a:xfrm>
            <a:off x="5285459" y="1019175"/>
            <a:ext cx="1145399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41"/>
              </a:lnSpc>
            </a:pPr>
            <a:r>
              <a:rPr lang="en-US" sz="6368">
                <a:solidFill>
                  <a:srgbClr val="101010"/>
                </a:solidFill>
                <a:latin typeface="Montserrat Bold"/>
              </a:rPr>
              <a:t>COMMENT LA CALCULER 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45848" y="6346437"/>
            <a:ext cx="10613452" cy="112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0"/>
              </a:lnSpc>
              <a:spcBef>
                <a:spcPct val="0"/>
              </a:spcBef>
            </a:pPr>
            <a:r>
              <a:rPr lang="en-US" sz="2193">
                <a:solidFill>
                  <a:srgbClr val="101010"/>
                </a:solidFill>
                <a:latin typeface="Montserrat Bold"/>
              </a:rPr>
              <a:t>Ressources temps</a:t>
            </a:r>
            <a:r>
              <a:rPr lang="en-US" sz="2193">
                <a:solidFill>
                  <a:srgbClr val="101010"/>
                </a:solidFill>
                <a:latin typeface="Montserrat"/>
              </a:rPr>
              <a:t> : Collecter toutes les données, obtenir des métriques adaptées et variées, effectuer le calcul, industrialiser le process sans outil dédié.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5848" y="8589929"/>
            <a:ext cx="10613452" cy="112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70"/>
              </a:lnSpc>
              <a:spcBef>
                <a:spcPct val="0"/>
              </a:spcBef>
            </a:pPr>
            <a:r>
              <a:rPr lang="en-US" sz="2193">
                <a:solidFill>
                  <a:srgbClr val="101010"/>
                </a:solidFill>
                <a:latin typeface="Montserrat Bold"/>
              </a:rPr>
              <a:t>Expertise carbone </a:t>
            </a:r>
            <a:r>
              <a:rPr lang="en-US" sz="2193">
                <a:solidFill>
                  <a:srgbClr val="101010"/>
                </a:solidFill>
                <a:latin typeface="Montserrat"/>
              </a:rPr>
              <a:t>: Avoir une méthodologie de calcul fiable et des facteurs d’émissions à jour, savoir prioriser des actions et mettre en place un plan de réduction concret, mesurable et réaliste.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285459" y="2573654"/>
            <a:ext cx="11973841" cy="2355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0"/>
              </a:lnSpc>
            </a:pP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Différentes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méthodologies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sont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disponibles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pour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évaluer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l'empreinte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carbone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événements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.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Cependant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leur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application rencontre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défis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070"/>
              </a:lnSpc>
            </a:pPr>
            <a:endParaRPr lang="en-US" sz="2193" dirty="0">
              <a:solidFill>
                <a:srgbClr val="101010"/>
              </a:solidFill>
              <a:latin typeface="Montserrat"/>
            </a:endParaRPr>
          </a:p>
          <a:p>
            <a:pPr marL="0" lvl="0" indent="0">
              <a:lnSpc>
                <a:spcPts val="3070"/>
              </a:lnSpc>
              <a:spcBef>
                <a:spcPct val="0"/>
              </a:spcBef>
            </a:pPr>
            <a:r>
              <a:rPr lang="en-US" sz="2193" dirty="0">
                <a:solidFill>
                  <a:srgbClr val="101010"/>
                </a:solidFill>
                <a:latin typeface="Montserrat"/>
              </a:rPr>
              <a:t>32%*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décideurs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d’entreprises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affirment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que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leur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entreprise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souhaite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s’impliquer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davantage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en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matière de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décarbonation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mais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se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confrontent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à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difficultés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(choix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stratégiques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budgets,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compétences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…).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7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2821" y="636933"/>
            <a:ext cx="17177026" cy="8995198"/>
            <a:chOff x="0" y="0"/>
            <a:chExt cx="4523990" cy="23691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23990" cy="2369106"/>
            </a:xfrm>
            <a:custGeom>
              <a:avLst/>
              <a:gdLst/>
              <a:ahLst/>
              <a:cxnLst/>
              <a:rect l="l" t="t" r="r" b="b"/>
              <a:pathLst>
                <a:path w="4523990" h="2369106">
                  <a:moveTo>
                    <a:pt x="10366" y="0"/>
                  </a:moveTo>
                  <a:lnTo>
                    <a:pt x="4513624" y="0"/>
                  </a:lnTo>
                  <a:cubicBezTo>
                    <a:pt x="4519349" y="0"/>
                    <a:pt x="4523990" y="4641"/>
                    <a:pt x="4523990" y="10366"/>
                  </a:cubicBezTo>
                  <a:lnTo>
                    <a:pt x="4523990" y="2358739"/>
                  </a:lnTo>
                  <a:cubicBezTo>
                    <a:pt x="4523990" y="2361489"/>
                    <a:pt x="4522898" y="2364125"/>
                    <a:pt x="4520954" y="2366069"/>
                  </a:cubicBezTo>
                  <a:cubicBezTo>
                    <a:pt x="4519010" y="2368013"/>
                    <a:pt x="4516373" y="2369106"/>
                    <a:pt x="4513624" y="2369106"/>
                  </a:cubicBezTo>
                  <a:lnTo>
                    <a:pt x="10366" y="2369106"/>
                  </a:lnTo>
                  <a:cubicBezTo>
                    <a:pt x="7617" y="2369106"/>
                    <a:pt x="4980" y="2368013"/>
                    <a:pt x="3036" y="2366069"/>
                  </a:cubicBezTo>
                  <a:cubicBezTo>
                    <a:pt x="1092" y="2364125"/>
                    <a:pt x="0" y="2361489"/>
                    <a:pt x="0" y="2358739"/>
                  </a:cubicBezTo>
                  <a:lnTo>
                    <a:pt x="0" y="10366"/>
                  </a:lnTo>
                  <a:cubicBezTo>
                    <a:pt x="0" y="7617"/>
                    <a:pt x="1092" y="4980"/>
                    <a:pt x="3036" y="3036"/>
                  </a:cubicBezTo>
                  <a:cubicBezTo>
                    <a:pt x="4980" y="1092"/>
                    <a:pt x="7617" y="0"/>
                    <a:pt x="1036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23990" cy="24167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4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91284" y="4467509"/>
            <a:ext cx="2804625" cy="3412554"/>
            <a:chOff x="0" y="0"/>
            <a:chExt cx="1693662" cy="206077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63489" y="0"/>
                  </a:moveTo>
                  <a:lnTo>
                    <a:pt x="1630172" y="0"/>
                  </a:lnTo>
                  <a:cubicBezTo>
                    <a:pt x="1647011" y="0"/>
                    <a:pt x="1663160" y="6689"/>
                    <a:pt x="1675066" y="18596"/>
                  </a:cubicBezTo>
                  <a:cubicBezTo>
                    <a:pt x="1686973" y="30502"/>
                    <a:pt x="1693662" y="46651"/>
                    <a:pt x="1693662" y="63489"/>
                  </a:cubicBezTo>
                  <a:lnTo>
                    <a:pt x="1693662" y="1997290"/>
                  </a:lnTo>
                  <a:cubicBezTo>
                    <a:pt x="1693662" y="2014128"/>
                    <a:pt x="1686973" y="2030277"/>
                    <a:pt x="1675066" y="2042184"/>
                  </a:cubicBezTo>
                  <a:cubicBezTo>
                    <a:pt x="1663160" y="2054090"/>
                    <a:pt x="1647011" y="2060779"/>
                    <a:pt x="1630172" y="2060779"/>
                  </a:cubicBezTo>
                  <a:lnTo>
                    <a:pt x="63489" y="2060779"/>
                  </a:lnTo>
                  <a:cubicBezTo>
                    <a:pt x="46651" y="2060779"/>
                    <a:pt x="30502" y="2054090"/>
                    <a:pt x="18596" y="2042184"/>
                  </a:cubicBezTo>
                  <a:cubicBezTo>
                    <a:pt x="6689" y="2030277"/>
                    <a:pt x="0" y="2014128"/>
                    <a:pt x="0" y="1997290"/>
                  </a:cubicBezTo>
                  <a:lnTo>
                    <a:pt x="0" y="63489"/>
                  </a:lnTo>
                  <a:cubicBezTo>
                    <a:pt x="0" y="46651"/>
                    <a:pt x="6689" y="30502"/>
                    <a:pt x="18596" y="18596"/>
                  </a:cubicBezTo>
                  <a:cubicBezTo>
                    <a:pt x="30502" y="6689"/>
                    <a:pt x="46651" y="0"/>
                    <a:pt x="63489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32444" y="4606880"/>
            <a:ext cx="2522305" cy="3116119"/>
            <a:chOff x="0" y="0"/>
            <a:chExt cx="1523174" cy="18817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70596" y="0"/>
                  </a:moveTo>
                  <a:lnTo>
                    <a:pt x="1452578" y="0"/>
                  </a:lnTo>
                  <a:cubicBezTo>
                    <a:pt x="1471302" y="0"/>
                    <a:pt x="1489258" y="7438"/>
                    <a:pt x="1502497" y="20677"/>
                  </a:cubicBezTo>
                  <a:cubicBezTo>
                    <a:pt x="1515737" y="33916"/>
                    <a:pt x="1523174" y="51873"/>
                    <a:pt x="1523174" y="70596"/>
                  </a:cubicBezTo>
                  <a:lnTo>
                    <a:pt x="1523174" y="1811172"/>
                  </a:lnTo>
                  <a:cubicBezTo>
                    <a:pt x="1523174" y="1829895"/>
                    <a:pt x="1515737" y="1847851"/>
                    <a:pt x="1502497" y="1861090"/>
                  </a:cubicBezTo>
                  <a:cubicBezTo>
                    <a:pt x="1489258" y="1874330"/>
                    <a:pt x="1471302" y="1881768"/>
                    <a:pt x="1452578" y="1881768"/>
                  </a:cubicBezTo>
                  <a:lnTo>
                    <a:pt x="70596" y="1881768"/>
                  </a:lnTo>
                  <a:cubicBezTo>
                    <a:pt x="51873" y="1881768"/>
                    <a:pt x="33916" y="1874330"/>
                    <a:pt x="20677" y="1861090"/>
                  </a:cubicBezTo>
                  <a:cubicBezTo>
                    <a:pt x="7438" y="1847851"/>
                    <a:pt x="0" y="1829895"/>
                    <a:pt x="0" y="1811172"/>
                  </a:cubicBezTo>
                  <a:lnTo>
                    <a:pt x="0" y="70596"/>
                  </a:lnTo>
                  <a:cubicBezTo>
                    <a:pt x="0" y="51873"/>
                    <a:pt x="7438" y="33916"/>
                    <a:pt x="20677" y="20677"/>
                  </a:cubicBezTo>
                  <a:cubicBezTo>
                    <a:pt x="33916" y="7438"/>
                    <a:pt x="51873" y="0"/>
                    <a:pt x="705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058264" y="3878001"/>
            <a:ext cx="1470666" cy="147066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Montserrat Bold"/>
                </a:rPr>
                <a:t>1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41870" y="4467509"/>
            <a:ext cx="2804625" cy="3412554"/>
            <a:chOff x="0" y="0"/>
            <a:chExt cx="1693662" cy="206077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63489" y="0"/>
                  </a:moveTo>
                  <a:lnTo>
                    <a:pt x="1630172" y="0"/>
                  </a:lnTo>
                  <a:cubicBezTo>
                    <a:pt x="1647011" y="0"/>
                    <a:pt x="1663160" y="6689"/>
                    <a:pt x="1675066" y="18596"/>
                  </a:cubicBezTo>
                  <a:cubicBezTo>
                    <a:pt x="1686973" y="30502"/>
                    <a:pt x="1693662" y="46651"/>
                    <a:pt x="1693662" y="63489"/>
                  </a:cubicBezTo>
                  <a:lnTo>
                    <a:pt x="1693662" y="1997290"/>
                  </a:lnTo>
                  <a:cubicBezTo>
                    <a:pt x="1693662" y="2014128"/>
                    <a:pt x="1686973" y="2030277"/>
                    <a:pt x="1675066" y="2042184"/>
                  </a:cubicBezTo>
                  <a:cubicBezTo>
                    <a:pt x="1663160" y="2054090"/>
                    <a:pt x="1647011" y="2060779"/>
                    <a:pt x="1630172" y="2060779"/>
                  </a:cubicBezTo>
                  <a:lnTo>
                    <a:pt x="63489" y="2060779"/>
                  </a:lnTo>
                  <a:cubicBezTo>
                    <a:pt x="46651" y="2060779"/>
                    <a:pt x="30502" y="2054090"/>
                    <a:pt x="18596" y="2042184"/>
                  </a:cubicBezTo>
                  <a:cubicBezTo>
                    <a:pt x="6689" y="2030277"/>
                    <a:pt x="0" y="2014128"/>
                    <a:pt x="0" y="1997290"/>
                  </a:cubicBezTo>
                  <a:lnTo>
                    <a:pt x="0" y="63489"/>
                  </a:lnTo>
                  <a:cubicBezTo>
                    <a:pt x="0" y="46651"/>
                    <a:pt x="6689" y="30502"/>
                    <a:pt x="18596" y="18596"/>
                  </a:cubicBezTo>
                  <a:cubicBezTo>
                    <a:pt x="30502" y="6689"/>
                    <a:pt x="46651" y="0"/>
                    <a:pt x="63489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583029" y="4606880"/>
            <a:ext cx="2522305" cy="3116119"/>
            <a:chOff x="0" y="0"/>
            <a:chExt cx="1523174" cy="188176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70596" y="0"/>
                  </a:moveTo>
                  <a:lnTo>
                    <a:pt x="1452578" y="0"/>
                  </a:lnTo>
                  <a:cubicBezTo>
                    <a:pt x="1471302" y="0"/>
                    <a:pt x="1489258" y="7438"/>
                    <a:pt x="1502497" y="20677"/>
                  </a:cubicBezTo>
                  <a:cubicBezTo>
                    <a:pt x="1515737" y="33916"/>
                    <a:pt x="1523174" y="51873"/>
                    <a:pt x="1523174" y="70596"/>
                  </a:cubicBezTo>
                  <a:lnTo>
                    <a:pt x="1523174" y="1811172"/>
                  </a:lnTo>
                  <a:cubicBezTo>
                    <a:pt x="1523174" y="1829895"/>
                    <a:pt x="1515737" y="1847851"/>
                    <a:pt x="1502497" y="1861090"/>
                  </a:cubicBezTo>
                  <a:cubicBezTo>
                    <a:pt x="1489258" y="1874330"/>
                    <a:pt x="1471302" y="1881768"/>
                    <a:pt x="1452578" y="1881768"/>
                  </a:cubicBezTo>
                  <a:lnTo>
                    <a:pt x="70596" y="1881768"/>
                  </a:lnTo>
                  <a:cubicBezTo>
                    <a:pt x="51873" y="1881768"/>
                    <a:pt x="33916" y="1874330"/>
                    <a:pt x="20677" y="1861090"/>
                  </a:cubicBezTo>
                  <a:cubicBezTo>
                    <a:pt x="7438" y="1847851"/>
                    <a:pt x="0" y="1829895"/>
                    <a:pt x="0" y="1811172"/>
                  </a:cubicBezTo>
                  <a:lnTo>
                    <a:pt x="0" y="70596"/>
                  </a:lnTo>
                  <a:cubicBezTo>
                    <a:pt x="0" y="51873"/>
                    <a:pt x="7438" y="33916"/>
                    <a:pt x="20677" y="20677"/>
                  </a:cubicBezTo>
                  <a:cubicBezTo>
                    <a:pt x="33916" y="7438"/>
                    <a:pt x="51873" y="0"/>
                    <a:pt x="705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108849" y="3878001"/>
            <a:ext cx="1470666" cy="147066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Montserrat Bold"/>
                </a:rPr>
                <a:t>2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636740" y="4467509"/>
            <a:ext cx="2804625" cy="3412554"/>
            <a:chOff x="0" y="0"/>
            <a:chExt cx="1693662" cy="206077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63489" y="0"/>
                  </a:moveTo>
                  <a:lnTo>
                    <a:pt x="1630172" y="0"/>
                  </a:lnTo>
                  <a:cubicBezTo>
                    <a:pt x="1647011" y="0"/>
                    <a:pt x="1663160" y="6689"/>
                    <a:pt x="1675066" y="18596"/>
                  </a:cubicBezTo>
                  <a:cubicBezTo>
                    <a:pt x="1686973" y="30502"/>
                    <a:pt x="1693662" y="46651"/>
                    <a:pt x="1693662" y="63489"/>
                  </a:cubicBezTo>
                  <a:lnTo>
                    <a:pt x="1693662" y="1997290"/>
                  </a:lnTo>
                  <a:cubicBezTo>
                    <a:pt x="1693662" y="2014128"/>
                    <a:pt x="1686973" y="2030277"/>
                    <a:pt x="1675066" y="2042184"/>
                  </a:cubicBezTo>
                  <a:cubicBezTo>
                    <a:pt x="1663160" y="2054090"/>
                    <a:pt x="1647011" y="2060779"/>
                    <a:pt x="1630172" y="2060779"/>
                  </a:cubicBezTo>
                  <a:lnTo>
                    <a:pt x="63489" y="2060779"/>
                  </a:lnTo>
                  <a:cubicBezTo>
                    <a:pt x="46651" y="2060779"/>
                    <a:pt x="30502" y="2054090"/>
                    <a:pt x="18596" y="2042184"/>
                  </a:cubicBezTo>
                  <a:cubicBezTo>
                    <a:pt x="6689" y="2030277"/>
                    <a:pt x="0" y="2014128"/>
                    <a:pt x="0" y="1997290"/>
                  </a:cubicBezTo>
                  <a:lnTo>
                    <a:pt x="0" y="63489"/>
                  </a:lnTo>
                  <a:cubicBezTo>
                    <a:pt x="0" y="46651"/>
                    <a:pt x="6689" y="30502"/>
                    <a:pt x="18596" y="18596"/>
                  </a:cubicBezTo>
                  <a:cubicBezTo>
                    <a:pt x="30502" y="6689"/>
                    <a:pt x="46651" y="0"/>
                    <a:pt x="63489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77900" y="4606880"/>
            <a:ext cx="2522305" cy="3116119"/>
            <a:chOff x="0" y="0"/>
            <a:chExt cx="1523174" cy="188176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70596" y="0"/>
                  </a:moveTo>
                  <a:lnTo>
                    <a:pt x="1452578" y="0"/>
                  </a:lnTo>
                  <a:cubicBezTo>
                    <a:pt x="1471302" y="0"/>
                    <a:pt x="1489258" y="7438"/>
                    <a:pt x="1502497" y="20677"/>
                  </a:cubicBezTo>
                  <a:cubicBezTo>
                    <a:pt x="1515737" y="33916"/>
                    <a:pt x="1523174" y="51873"/>
                    <a:pt x="1523174" y="70596"/>
                  </a:cubicBezTo>
                  <a:lnTo>
                    <a:pt x="1523174" y="1811172"/>
                  </a:lnTo>
                  <a:cubicBezTo>
                    <a:pt x="1523174" y="1829895"/>
                    <a:pt x="1515737" y="1847851"/>
                    <a:pt x="1502497" y="1861090"/>
                  </a:cubicBezTo>
                  <a:cubicBezTo>
                    <a:pt x="1489258" y="1874330"/>
                    <a:pt x="1471302" y="1881768"/>
                    <a:pt x="1452578" y="1881768"/>
                  </a:cubicBezTo>
                  <a:lnTo>
                    <a:pt x="70596" y="1881768"/>
                  </a:lnTo>
                  <a:cubicBezTo>
                    <a:pt x="51873" y="1881768"/>
                    <a:pt x="33916" y="1874330"/>
                    <a:pt x="20677" y="1861090"/>
                  </a:cubicBezTo>
                  <a:cubicBezTo>
                    <a:pt x="7438" y="1847851"/>
                    <a:pt x="0" y="1829895"/>
                    <a:pt x="0" y="1811172"/>
                  </a:cubicBezTo>
                  <a:lnTo>
                    <a:pt x="0" y="70596"/>
                  </a:lnTo>
                  <a:cubicBezTo>
                    <a:pt x="0" y="51873"/>
                    <a:pt x="7438" y="33916"/>
                    <a:pt x="20677" y="20677"/>
                  </a:cubicBezTo>
                  <a:cubicBezTo>
                    <a:pt x="33916" y="7438"/>
                    <a:pt x="51873" y="0"/>
                    <a:pt x="705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8303719" y="3878001"/>
            <a:ext cx="1470666" cy="147066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Montserrat Bold"/>
                </a:rPr>
                <a:t>3</a:t>
              </a:r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0831610" y="4467509"/>
            <a:ext cx="2804625" cy="3412554"/>
            <a:chOff x="0" y="0"/>
            <a:chExt cx="1693662" cy="206077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63489" y="0"/>
                  </a:moveTo>
                  <a:lnTo>
                    <a:pt x="1630172" y="0"/>
                  </a:lnTo>
                  <a:cubicBezTo>
                    <a:pt x="1647011" y="0"/>
                    <a:pt x="1663160" y="6689"/>
                    <a:pt x="1675066" y="18596"/>
                  </a:cubicBezTo>
                  <a:cubicBezTo>
                    <a:pt x="1686973" y="30502"/>
                    <a:pt x="1693662" y="46651"/>
                    <a:pt x="1693662" y="63489"/>
                  </a:cubicBezTo>
                  <a:lnTo>
                    <a:pt x="1693662" y="1997290"/>
                  </a:lnTo>
                  <a:cubicBezTo>
                    <a:pt x="1693662" y="2014128"/>
                    <a:pt x="1686973" y="2030277"/>
                    <a:pt x="1675066" y="2042184"/>
                  </a:cubicBezTo>
                  <a:cubicBezTo>
                    <a:pt x="1663160" y="2054090"/>
                    <a:pt x="1647011" y="2060779"/>
                    <a:pt x="1630172" y="2060779"/>
                  </a:cubicBezTo>
                  <a:lnTo>
                    <a:pt x="63489" y="2060779"/>
                  </a:lnTo>
                  <a:cubicBezTo>
                    <a:pt x="46651" y="2060779"/>
                    <a:pt x="30502" y="2054090"/>
                    <a:pt x="18596" y="2042184"/>
                  </a:cubicBezTo>
                  <a:cubicBezTo>
                    <a:pt x="6689" y="2030277"/>
                    <a:pt x="0" y="2014128"/>
                    <a:pt x="0" y="1997290"/>
                  </a:cubicBezTo>
                  <a:lnTo>
                    <a:pt x="0" y="63489"/>
                  </a:lnTo>
                  <a:cubicBezTo>
                    <a:pt x="0" y="46651"/>
                    <a:pt x="6689" y="30502"/>
                    <a:pt x="18596" y="18596"/>
                  </a:cubicBezTo>
                  <a:cubicBezTo>
                    <a:pt x="30502" y="6689"/>
                    <a:pt x="46651" y="0"/>
                    <a:pt x="63489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0972770" y="4606880"/>
            <a:ext cx="2522305" cy="3116119"/>
            <a:chOff x="0" y="0"/>
            <a:chExt cx="1523174" cy="1881767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70596" y="0"/>
                  </a:moveTo>
                  <a:lnTo>
                    <a:pt x="1452578" y="0"/>
                  </a:lnTo>
                  <a:cubicBezTo>
                    <a:pt x="1471302" y="0"/>
                    <a:pt x="1489258" y="7438"/>
                    <a:pt x="1502497" y="20677"/>
                  </a:cubicBezTo>
                  <a:cubicBezTo>
                    <a:pt x="1515737" y="33916"/>
                    <a:pt x="1523174" y="51873"/>
                    <a:pt x="1523174" y="70596"/>
                  </a:cubicBezTo>
                  <a:lnTo>
                    <a:pt x="1523174" y="1811172"/>
                  </a:lnTo>
                  <a:cubicBezTo>
                    <a:pt x="1523174" y="1829895"/>
                    <a:pt x="1515737" y="1847851"/>
                    <a:pt x="1502497" y="1861090"/>
                  </a:cubicBezTo>
                  <a:cubicBezTo>
                    <a:pt x="1489258" y="1874330"/>
                    <a:pt x="1471302" y="1881768"/>
                    <a:pt x="1452578" y="1881768"/>
                  </a:cubicBezTo>
                  <a:lnTo>
                    <a:pt x="70596" y="1881768"/>
                  </a:lnTo>
                  <a:cubicBezTo>
                    <a:pt x="51873" y="1881768"/>
                    <a:pt x="33916" y="1874330"/>
                    <a:pt x="20677" y="1861090"/>
                  </a:cubicBezTo>
                  <a:cubicBezTo>
                    <a:pt x="7438" y="1847851"/>
                    <a:pt x="0" y="1829895"/>
                    <a:pt x="0" y="1811172"/>
                  </a:cubicBezTo>
                  <a:lnTo>
                    <a:pt x="0" y="70596"/>
                  </a:lnTo>
                  <a:cubicBezTo>
                    <a:pt x="0" y="51873"/>
                    <a:pt x="7438" y="33916"/>
                    <a:pt x="20677" y="20677"/>
                  </a:cubicBezTo>
                  <a:cubicBezTo>
                    <a:pt x="33916" y="7438"/>
                    <a:pt x="51873" y="0"/>
                    <a:pt x="705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1498590" y="3878001"/>
            <a:ext cx="1470666" cy="147066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Montserrat Bold"/>
                </a:rPr>
                <a:t>4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4026760" y="4467509"/>
            <a:ext cx="2804625" cy="3412554"/>
            <a:chOff x="0" y="0"/>
            <a:chExt cx="1693662" cy="2060779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1693662" cy="2060779"/>
            </a:xfrm>
            <a:custGeom>
              <a:avLst/>
              <a:gdLst/>
              <a:ahLst/>
              <a:cxnLst/>
              <a:rect l="l" t="t" r="r" b="b"/>
              <a:pathLst>
                <a:path w="1693662" h="2060779">
                  <a:moveTo>
                    <a:pt x="63489" y="0"/>
                  </a:moveTo>
                  <a:lnTo>
                    <a:pt x="1630172" y="0"/>
                  </a:lnTo>
                  <a:cubicBezTo>
                    <a:pt x="1647011" y="0"/>
                    <a:pt x="1663160" y="6689"/>
                    <a:pt x="1675066" y="18596"/>
                  </a:cubicBezTo>
                  <a:cubicBezTo>
                    <a:pt x="1686973" y="30502"/>
                    <a:pt x="1693662" y="46651"/>
                    <a:pt x="1693662" y="63489"/>
                  </a:cubicBezTo>
                  <a:lnTo>
                    <a:pt x="1693662" y="1997290"/>
                  </a:lnTo>
                  <a:cubicBezTo>
                    <a:pt x="1693662" y="2014128"/>
                    <a:pt x="1686973" y="2030277"/>
                    <a:pt x="1675066" y="2042184"/>
                  </a:cubicBezTo>
                  <a:cubicBezTo>
                    <a:pt x="1663160" y="2054090"/>
                    <a:pt x="1647011" y="2060779"/>
                    <a:pt x="1630172" y="2060779"/>
                  </a:cubicBezTo>
                  <a:lnTo>
                    <a:pt x="63489" y="2060779"/>
                  </a:lnTo>
                  <a:cubicBezTo>
                    <a:pt x="46651" y="2060779"/>
                    <a:pt x="30502" y="2054090"/>
                    <a:pt x="18596" y="2042184"/>
                  </a:cubicBezTo>
                  <a:cubicBezTo>
                    <a:pt x="6689" y="2030277"/>
                    <a:pt x="0" y="2014128"/>
                    <a:pt x="0" y="1997290"/>
                  </a:cubicBezTo>
                  <a:lnTo>
                    <a:pt x="0" y="63489"/>
                  </a:lnTo>
                  <a:cubicBezTo>
                    <a:pt x="0" y="46651"/>
                    <a:pt x="6689" y="30502"/>
                    <a:pt x="18596" y="18596"/>
                  </a:cubicBezTo>
                  <a:cubicBezTo>
                    <a:pt x="30502" y="6689"/>
                    <a:pt x="46651" y="0"/>
                    <a:pt x="63489" y="0"/>
                  </a:cubicBezTo>
                  <a:close/>
                </a:path>
              </a:pathLst>
            </a:custGeom>
            <a:solidFill>
              <a:srgbClr val="0C7075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47625"/>
              <a:ext cx="1693662" cy="210840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4167920" y="4606880"/>
            <a:ext cx="2522305" cy="3116119"/>
            <a:chOff x="0" y="0"/>
            <a:chExt cx="1523174" cy="1881767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1523174" cy="1881768"/>
            </a:xfrm>
            <a:custGeom>
              <a:avLst/>
              <a:gdLst/>
              <a:ahLst/>
              <a:cxnLst/>
              <a:rect l="l" t="t" r="r" b="b"/>
              <a:pathLst>
                <a:path w="1523174" h="1881768">
                  <a:moveTo>
                    <a:pt x="70596" y="0"/>
                  </a:moveTo>
                  <a:lnTo>
                    <a:pt x="1452578" y="0"/>
                  </a:lnTo>
                  <a:cubicBezTo>
                    <a:pt x="1471302" y="0"/>
                    <a:pt x="1489258" y="7438"/>
                    <a:pt x="1502497" y="20677"/>
                  </a:cubicBezTo>
                  <a:cubicBezTo>
                    <a:pt x="1515737" y="33916"/>
                    <a:pt x="1523174" y="51873"/>
                    <a:pt x="1523174" y="70596"/>
                  </a:cubicBezTo>
                  <a:lnTo>
                    <a:pt x="1523174" y="1811172"/>
                  </a:lnTo>
                  <a:cubicBezTo>
                    <a:pt x="1523174" y="1829895"/>
                    <a:pt x="1515737" y="1847851"/>
                    <a:pt x="1502497" y="1861090"/>
                  </a:cubicBezTo>
                  <a:cubicBezTo>
                    <a:pt x="1489258" y="1874330"/>
                    <a:pt x="1471302" y="1881768"/>
                    <a:pt x="1452578" y="1881768"/>
                  </a:cubicBezTo>
                  <a:lnTo>
                    <a:pt x="70596" y="1881768"/>
                  </a:lnTo>
                  <a:cubicBezTo>
                    <a:pt x="51873" y="1881768"/>
                    <a:pt x="33916" y="1874330"/>
                    <a:pt x="20677" y="1861090"/>
                  </a:cubicBezTo>
                  <a:cubicBezTo>
                    <a:pt x="7438" y="1847851"/>
                    <a:pt x="0" y="1829895"/>
                    <a:pt x="0" y="1811172"/>
                  </a:cubicBezTo>
                  <a:lnTo>
                    <a:pt x="0" y="70596"/>
                  </a:lnTo>
                  <a:cubicBezTo>
                    <a:pt x="0" y="51873"/>
                    <a:pt x="7438" y="33916"/>
                    <a:pt x="20677" y="20677"/>
                  </a:cubicBezTo>
                  <a:cubicBezTo>
                    <a:pt x="33916" y="7438"/>
                    <a:pt x="51873" y="0"/>
                    <a:pt x="7059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1523174" cy="192939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14693739" y="3878001"/>
            <a:ext cx="1470666" cy="147066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C707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>
                  <a:solidFill>
                    <a:srgbClr val="FFFFFF"/>
                  </a:solidFill>
                  <a:latin typeface="Montserrat Bold"/>
                </a:rPr>
                <a:t>5</a:t>
              </a:r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684143" y="5790992"/>
            <a:ext cx="2224327" cy="156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Montserrat"/>
              </a:rPr>
              <a:t>Responsabilité environnementale : comprendre d’où proviennent les émissions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681433" y="1407865"/>
            <a:ext cx="14380942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41"/>
              </a:lnSpc>
              <a:spcBef>
                <a:spcPct val="0"/>
              </a:spcBef>
            </a:pPr>
            <a:r>
              <a:rPr lang="en-US" sz="7368">
                <a:solidFill>
                  <a:srgbClr val="101010"/>
                </a:solidFill>
                <a:latin typeface="Montserrat Bold"/>
              </a:rPr>
              <a:t>POURQUOI LA CALCULER ?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732019" y="5790992"/>
            <a:ext cx="2224327" cy="1563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Montserrat"/>
              </a:rPr>
              <a:t>Répondre aux attentes croissantes des clients et investisseurs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7926889" y="5790992"/>
            <a:ext cx="2224327" cy="1249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Montserrat"/>
              </a:rPr>
              <a:t>Minimiser vos coûts et votre empreinte environnementale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1121759" y="5790992"/>
            <a:ext cx="2224327" cy="620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Montserrat"/>
              </a:rPr>
              <a:t>Renforcer votre réputation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4316909" y="5790992"/>
            <a:ext cx="2224327" cy="935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32"/>
              </a:lnSpc>
              <a:spcBef>
                <a:spcPct val="0"/>
              </a:spcBef>
            </a:pPr>
            <a:r>
              <a:rPr lang="en-US" sz="1808">
                <a:solidFill>
                  <a:srgbClr val="000000"/>
                </a:solidFill>
                <a:latin typeface="Montserrat"/>
              </a:rPr>
              <a:t>Lutter contre le réchauffement climatique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Freeform 3"/>
          <p:cNvSpPr/>
          <p:nvPr/>
        </p:nvSpPr>
        <p:spPr>
          <a:xfrm>
            <a:off x="9633292" y="2216640"/>
            <a:ext cx="11279871" cy="7233217"/>
          </a:xfrm>
          <a:custGeom>
            <a:avLst/>
            <a:gdLst/>
            <a:ahLst/>
            <a:cxnLst/>
            <a:rect l="l" t="t" r="r" b="b"/>
            <a:pathLst>
              <a:path w="11279871" h="7233217">
                <a:moveTo>
                  <a:pt x="0" y="0"/>
                </a:moveTo>
                <a:lnTo>
                  <a:pt x="11279871" y="0"/>
                </a:lnTo>
                <a:lnTo>
                  <a:pt x="11279871" y="7233217"/>
                </a:lnTo>
                <a:lnTo>
                  <a:pt x="0" y="7233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>
            <a:off x="11099090" y="2646657"/>
            <a:ext cx="7188910" cy="5508821"/>
          </a:xfrm>
          <a:custGeom>
            <a:avLst/>
            <a:gdLst/>
            <a:ahLst/>
            <a:cxnLst/>
            <a:rect l="l" t="t" r="r" b="b"/>
            <a:pathLst>
              <a:path w="7188910" h="5508821">
                <a:moveTo>
                  <a:pt x="0" y="0"/>
                </a:moveTo>
                <a:lnTo>
                  <a:pt x="7188910" y="0"/>
                </a:lnTo>
                <a:lnTo>
                  <a:pt x="7188910" y="5508820"/>
                </a:lnTo>
                <a:lnTo>
                  <a:pt x="0" y="55088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TextBox 5"/>
          <p:cNvSpPr txBox="1"/>
          <p:nvPr/>
        </p:nvSpPr>
        <p:spPr>
          <a:xfrm>
            <a:off x="1028700" y="1028700"/>
            <a:ext cx="11192927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41"/>
              </a:lnSpc>
            </a:pPr>
            <a:r>
              <a:rPr lang="en-US" sz="7368">
                <a:solidFill>
                  <a:srgbClr val="101010"/>
                </a:solidFill>
                <a:latin typeface="Montserrat Bold"/>
              </a:rPr>
              <a:t>NOTRE SOLUTION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584504"/>
            <a:ext cx="8115300" cy="672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0"/>
              </a:lnSpc>
            </a:pPr>
            <a:r>
              <a:rPr lang="en-US" sz="2193" dirty="0">
                <a:solidFill>
                  <a:srgbClr val="101010"/>
                </a:solidFill>
                <a:latin typeface="Montserrat"/>
              </a:rPr>
              <a:t>Dans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une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>
                <a:solidFill>
                  <a:srgbClr val="101010"/>
                </a:solidFill>
                <a:latin typeface="Montserrat Bold"/>
              </a:rPr>
              <a:t>démarche durable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et pour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compléter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nos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>
                <a:solidFill>
                  <a:srgbClr val="101010"/>
                </a:solidFill>
                <a:latin typeface="Montserrat Bold"/>
              </a:rPr>
              <a:t>savoir-faire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nous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avons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calculé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l’empreinte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carbone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de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nos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événements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070"/>
              </a:lnSpc>
            </a:pPr>
            <a:endParaRPr lang="en-US" sz="2193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070"/>
              </a:lnSpc>
            </a:pP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Plusieurs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critères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sont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pris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en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compte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: temps-homme, transport, fret, matériel,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consommables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émissions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liées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au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bâtiment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énergie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consommée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gestion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déchets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autres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.</a:t>
            </a:r>
          </a:p>
          <a:p>
            <a:pPr>
              <a:lnSpc>
                <a:spcPts val="3070"/>
              </a:lnSpc>
            </a:pPr>
            <a:endParaRPr lang="en-US" sz="2193" dirty="0">
              <a:solidFill>
                <a:srgbClr val="101010"/>
              </a:solidFill>
              <a:latin typeface="Montserrat"/>
            </a:endParaRPr>
          </a:p>
          <a:p>
            <a:pPr>
              <a:lnSpc>
                <a:spcPts val="3070"/>
              </a:lnSpc>
            </a:pPr>
            <a:r>
              <a:rPr lang="en-US" sz="2193" dirty="0">
                <a:solidFill>
                  <a:srgbClr val="101010"/>
                </a:solidFill>
                <a:latin typeface="Montserrat"/>
              </a:rPr>
              <a:t>Pour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vous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assurer un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résultat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fiable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nous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avons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un </a:t>
            </a:r>
            <a:r>
              <a:rPr lang="en-US" sz="2193" dirty="0" err="1">
                <a:solidFill>
                  <a:srgbClr val="101010"/>
                </a:solidFill>
                <a:latin typeface="Montserrat Bold"/>
              </a:rPr>
              <a:t>partenariat</a:t>
            </a:r>
            <a:r>
              <a:rPr lang="en-US" sz="2193" dirty="0">
                <a:solidFill>
                  <a:srgbClr val="101010"/>
                </a:solidFill>
                <a:latin typeface="Montserrat Bold"/>
              </a:rPr>
              <a:t> avec Climeet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, la solution pour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s’engager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vers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un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événementiel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bas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carbone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:</a:t>
            </a:r>
          </a:p>
          <a:p>
            <a:pPr marL="473551" lvl="1" indent="-236776">
              <a:lnSpc>
                <a:spcPts val="3070"/>
              </a:lnSpc>
              <a:buFont typeface="Arial"/>
              <a:buChar char="•"/>
            </a:pP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Calcul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basé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sur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une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méthodologie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conforme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aux standards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internationaux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(ABC, Association pour la transition Bas Carbone) ;</a:t>
            </a:r>
          </a:p>
          <a:p>
            <a:pPr marL="473551" lvl="1" indent="-236776">
              <a:lnSpc>
                <a:spcPts val="3070"/>
              </a:lnSpc>
              <a:spcBef>
                <a:spcPct val="0"/>
              </a:spcBef>
              <a:buFont typeface="Arial"/>
              <a:buChar char="•"/>
            </a:pP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Outil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d’aide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à la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décision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pour des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mesures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concrètes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vers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 la </a:t>
            </a:r>
            <a:r>
              <a:rPr lang="en-US" sz="2193" dirty="0" err="1">
                <a:solidFill>
                  <a:srgbClr val="101010"/>
                </a:solidFill>
                <a:latin typeface="Montserrat"/>
              </a:rPr>
              <a:t>durabilité</a:t>
            </a:r>
            <a:r>
              <a:rPr lang="en-US" sz="2193" dirty="0">
                <a:solidFill>
                  <a:srgbClr val="101010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75262" y="2090415"/>
            <a:ext cx="8525731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41"/>
              </a:lnSpc>
              <a:spcBef>
                <a:spcPct val="0"/>
              </a:spcBef>
            </a:pPr>
            <a:r>
              <a:rPr lang="en-US" sz="7368">
                <a:solidFill>
                  <a:srgbClr val="101010"/>
                </a:solidFill>
                <a:latin typeface="Montserrat Bold"/>
              </a:rPr>
              <a:t>REPORTING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05423" y="3475631"/>
            <a:ext cx="8782883" cy="108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30"/>
              </a:lnSpc>
              <a:spcBef>
                <a:spcPct val="0"/>
              </a:spcBef>
            </a:pPr>
            <a:r>
              <a:rPr lang="en-US" sz="2093" dirty="0">
                <a:solidFill>
                  <a:srgbClr val="101010"/>
                </a:solidFill>
                <a:latin typeface="Montserrat"/>
              </a:rPr>
              <a:t>Un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e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fois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l’événement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terminé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,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obtenez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un reporting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détaillé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de son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empreinte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carbone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(format PDF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ou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Excel). Ce reporting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vous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</a:t>
            </a:r>
            <a:r>
              <a:rPr lang="en-US" sz="2093" u="none" strike="noStrike" dirty="0" err="1">
                <a:solidFill>
                  <a:srgbClr val="101010"/>
                </a:solidFill>
                <a:latin typeface="Montserrat"/>
              </a:rPr>
              <a:t>permet</a:t>
            </a:r>
            <a:r>
              <a:rPr lang="en-US" sz="2093" u="none" strike="noStrike" dirty="0">
                <a:solidFill>
                  <a:srgbClr val="101010"/>
                </a:solidFill>
                <a:latin typeface="Montserrat"/>
              </a:rPr>
              <a:t> de :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266830" y="0"/>
            <a:ext cx="5021170" cy="10287000"/>
            <a:chOff x="0" y="0"/>
            <a:chExt cx="1322448" cy="27093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322448" cy="2709333"/>
            </a:xfrm>
            <a:custGeom>
              <a:avLst/>
              <a:gdLst/>
              <a:ahLst/>
              <a:cxnLst/>
              <a:rect l="l" t="t" r="r" b="b"/>
              <a:pathLst>
                <a:path w="1322448" h="2709333">
                  <a:moveTo>
                    <a:pt x="0" y="0"/>
                  </a:moveTo>
                  <a:lnTo>
                    <a:pt x="1322448" y="0"/>
                  </a:lnTo>
                  <a:lnTo>
                    <a:pt x="132244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C7075"/>
            </a:solidFill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322448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966307" y="300249"/>
            <a:ext cx="8027935" cy="9598729"/>
            <a:chOff x="0" y="0"/>
            <a:chExt cx="8603361" cy="10286746"/>
          </a:xfrm>
        </p:grpSpPr>
        <p:sp>
          <p:nvSpPr>
            <p:cNvPr id="8" name="Freeform 8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2"/>
              <a:stretch>
                <a:fillRect l="-39731" r="-39731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75262" y="5270699"/>
            <a:ext cx="7168738" cy="3592028"/>
            <a:chOff x="0" y="0"/>
            <a:chExt cx="9558318" cy="4789371"/>
          </a:xfrm>
        </p:grpSpPr>
        <p:sp>
          <p:nvSpPr>
            <p:cNvPr id="10" name="AutoShape 10"/>
            <p:cNvSpPr/>
            <p:nvPr/>
          </p:nvSpPr>
          <p:spPr>
            <a:xfrm flipV="1">
              <a:off x="8148552" y="1222368"/>
              <a:ext cx="0" cy="1322089"/>
            </a:xfrm>
            <a:prstGeom prst="line">
              <a:avLst/>
            </a:prstGeom>
            <a:ln w="36704" cap="flat">
              <a:solidFill>
                <a:srgbClr val="0C7075"/>
              </a:solidFill>
              <a:prstDash val="solid"/>
              <a:headEnd type="arrow" w="med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1446470" y="1222368"/>
              <a:ext cx="0" cy="1322089"/>
            </a:xfrm>
            <a:prstGeom prst="line">
              <a:avLst/>
            </a:prstGeom>
            <a:ln w="36704" cap="flat">
              <a:solidFill>
                <a:srgbClr val="0C7075"/>
              </a:solidFill>
              <a:prstDash val="solid"/>
              <a:headEnd type="arrow" w="med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AutoShape 12"/>
            <p:cNvSpPr/>
            <p:nvPr/>
          </p:nvSpPr>
          <p:spPr>
            <a:xfrm flipV="1">
              <a:off x="4797511" y="1222368"/>
              <a:ext cx="0" cy="1322089"/>
            </a:xfrm>
            <a:prstGeom prst="line">
              <a:avLst/>
            </a:prstGeom>
            <a:ln w="36704" cap="flat">
              <a:solidFill>
                <a:srgbClr val="0C7075"/>
              </a:solidFill>
              <a:prstDash val="solid"/>
              <a:headEnd type="arrow" w="med" len="sm"/>
              <a:tailEnd type="none" w="sm" len="sm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413578" y="162311"/>
              <a:ext cx="2029080" cy="2029080"/>
            </a:xfrm>
            <a:custGeom>
              <a:avLst/>
              <a:gdLst/>
              <a:ahLst/>
              <a:cxnLst/>
              <a:rect l="l" t="t" r="r" b="b"/>
              <a:pathLst>
                <a:path w="2029080" h="2029080">
                  <a:moveTo>
                    <a:pt x="0" y="0"/>
                  </a:moveTo>
                  <a:lnTo>
                    <a:pt x="2029080" y="0"/>
                  </a:lnTo>
                  <a:lnTo>
                    <a:pt x="2029080" y="2029080"/>
                  </a:lnTo>
                  <a:lnTo>
                    <a:pt x="0" y="2029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513417" y="276101"/>
              <a:ext cx="1801501" cy="180150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718711" y="467445"/>
              <a:ext cx="1418814" cy="1418814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7075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3764619" y="162311"/>
              <a:ext cx="2029080" cy="2029080"/>
            </a:xfrm>
            <a:custGeom>
              <a:avLst/>
              <a:gdLst/>
              <a:ahLst/>
              <a:cxnLst/>
              <a:rect l="l" t="t" r="r" b="b"/>
              <a:pathLst>
                <a:path w="2029080" h="2029080">
                  <a:moveTo>
                    <a:pt x="0" y="0"/>
                  </a:moveTo>
                  <a:lnTo>
                    <a:pt x="2029080" y="0"/>
                  </a:lnTo>
                  <a:lnTo>
                    <a:pt x="2029080" y="2029080"/>
                  </a:lnTo>
                  <a:lnTo>
                    <a:pt x="0" y="2029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3864458" y="276101"/>
              <a:ext cx="1801501" cy="1801501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4069752" y="467445"/>
              <a:ext cx="1418814" cy="1418814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7075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7115660" y="162311"/>
              <a:ext cx="2029080" cy="2029080"/>
            </a:xfrm>
            <a:custGeom>
              <a:avLst/>
              <a:gdLst/>
              <a:ahLst/>
              <a:cxnLst/>
              <a:rect l="l" t="t" r="r" b="b"/>
              <a:pathLst>
                <a:path w="2029080" h="2029080">
                  <a:moveTo>
                    <a:pt x="0" y="0"/>
                  </a:moveTo>
                  <a:lnTo>
                    <a:pt x="2029080" y="0"/>
                  </a:lnTo>
                  <a:lnTo>
                    <a:pt x="2029080" y="2029080"/>
                  </a:lnTo>
                  <a:lnTo>
                    <a:pt x="0" y="20290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grpSp>
          <p:nvGrpSpPr>
            <p:cNvPr id="28" name="Group 28"/>
            <p:cNvGrpSpPr/>
            <p:nvPr/>
          </p:nvGrpSpPr>
          <p:grpSpPr>
            <a:xfrm>
              <a:off x="7215499" y="276101"/>
              <a:ext cx="1801501" cy="1801501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7420793" y="467445"/>
              <a:ext cx="1418814" cy="1418814"/>
              <a:chOff x="0" y="0"/>
              <a:chExt cx="812800" cy="812800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C7075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45285" tIns="45285" rIns="45285" bIns="45285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428118" y="0"/>
              <a:ext cx="920735" cy="920735"/>
              <a:chOff x="0" y="0"/>
              <a:chExt cx="812800" cy="8128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969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4779159" y="0"/>
              <a:ext cx="920735" cy="920735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969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sp>
          <p:nvSpPr>
            <p:cNvPr id="40" name="Freeform 40"/>
            <p:cNvSpPr/>
            <p:nvPr/>
          </p:nvSpPr>
          <p:spPr>
            <a:xfrm>
              <a:off x="1590319" y="208435"/>
              <a:ext cx="596334" cy="518810"/>
            </a:xfrm>
            <a:custGeom>
              <a:avLst/>
              <a:gdLst/>
              <a:ahLst/>
              <a:cxnLst/>
              <a:rect l="l" t="t" r="r" b="b"/>
              <a:pathLst>
                <a:path w="596334" h="518810">
                  <a:moveTo>
                    <a:pt x="0" y="0"/>
                  </a:moveTo>
                  <a:lnTo>
                    <a:pt x="596333" y="0"/>
                  </a:lnTo>
                  <a:lnTo>
                    <a:pt x="596333" y="518810"/>
                  </a:lnTo>
                  <a:lnTo>
                    <a:pt x="0" y="51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4941360" y="208435"/>
              <a:ext cx="596334" cy="518810"/>
            </a:xfrm>
            <a:custGeom>
              <a:avLst/>
              <a:gdLst/>
              <a:ahLst/>
              <a:cxnLst/>
              <a:rect l="l" t="t" r="r" b="b"/>
              <a:pathLst>
                <a:path w="596334" h="518810">
                  <a:moveTo>
                    <a:pt x="0" y="0"/>
                  </a:moveTo>
                  <a:lnTo>
                    <a:pt x="596333" y="0"/>
                  </a:lnTo>
                  <a:lnTo>
                    <a:pt x="596333" y="518810"/>
                  </a:lnTo>
                  <a:lnTo>
                    <a:pt x="0" y="51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047286" y="669048"/>
              <a:ext cx="708618" cy="1021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73"/>
                </a:lnSpc>
                <a:spcBef>
                  <a:spcPct val="0"/>
                </a:spcBef>
              </a:pPr>
              <a:r>
                <a:rPr lang="en-US" sz="4624" spc="-124">
                  <a:solidFill>
                    <a:srgbClr val="FFFFFF"/>
                  </a:solidFill>
                  <a:latin typeface="Montserrat Bold"/>
                </a:rPr>
                <a:t>1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4424850" y="669048"/>
              <a:ext cx="708618" cy="1021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73"/>
                </a:lnSpc>
                <a:spcBef>
                  <a:spcPct val="0"/>
                </a:spcBef>
              </a:pPr>
              <a:r>
                <a:rPr lang="en-US" sz="4624" spc="-124">
                  <a:solidFill>
                    <a:srgbClr val="FFFFFF"/>
                  </a:solidFill>
                  <a:latin typeface="Montserrat Bold"/>
                </a:rPr>
                <a:t>2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766652" y="669048"/>
              <a:ext cx="708618" cy="1021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73"/>
                </a:lnSpc>
                <a:spcBef>
                  <a:spcPct val="0"/>
                </a:spcBef>
              </a:pPr>
              <a:r>
                <a:rPr lang="en-US" sz="4624" spc="-124">
                  <a:solidFill>
                    <a:srgbClr val="FFFFFF"/>
                  </a:solidFill>
                  <a:latin typeface="Montserrat Bold"/>
                </a:rPr>
                <a:t>3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3375493"/>
              <a:ext cx="2892940" cy="1058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6"/>
                </a:lnSpc>
              </a:pPr>
              <a:r>
                <a:rPr lang="en-US" sz="1628" spc="-32">
                  <a:solidFill>
                    <a:srgbClr val="000000"/>
                  </a:solidFill>
                  <a:latin typeface="Montserrat"/>
                </a:rPr>
                <a:t>Obtenir les résultats détaillés de vos émissions par poste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3332689" y="3375493"/>
              <a:ext cx="2892940" cy="1413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6"/>
                </a:lnSpc>
              </a:pPr>
              <a:r>
                <a:rPr lang="en-US" sz="1628" spc="-32">
                  <a:solidFill>
                    <a:srgbClr val="000000"/>
                  </a:solidFill>
                  <a:latin typeface="Montserrat"/>
                </a:rPr>
                <a:t>Communiquer sur vos résultats en toute transparence et avec assurance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662366" y="2809163"/>
              <a:ext cx="1568208" cy="40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  <a:spcBef>
                  <a:spcPct val="0"/>
                </a:spcBef>
              </a:pPr>
              <a:r>
                <a:rPr lang="en-US" sz="1865" spc="-50">
                  <a:solidFill>
                    <a:srgbClr val="000000"/>
                  </a:solidFill>
                  <a:latin typeface="Montserrat Bold"/>
                </a:rPr>
                <a:t>Objectif 1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995055" y="2809163"/>
              <a:ext cx="1568208" cy="40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  <a:spcBef>
                  <a:spcPct val="0"/>
                </a:spcBef>
              </a:pPr>
              <a:r>
                <a:rPr lang="en-US" sz="1865" spc="-50">
                  <a:solidFill>
                    <a:srgbClr val="000000"/>
                  </a:solidFill>
                  <a:latin typeface="Montserrat Bold"/>
                </a:rPr>
                <a:t>Objectif 2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6665378" y="3375493"/>
              <a:ext cx="2892940" cy="10582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16"/>
                </a:lnSpc>
              </a:pPr>
              <a:r>
                <a:rPr lang="en-US" sz="1628" spc="-32">
                  <a:solidFill>
                    <a:srgbClr val="000000"/>
                  </a:solidFill>
                  <a:latin typeface="Montserrat"/>
                </a:rPr>
                <a:t>Diffusez vos bonnes pratiques en évitant le greenwashing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7327744" y="2809163"/>
              <a:ext cx="1568208" cy="406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11"/>
                </a:lnSpc>
                <a:spcBef>
                  <a:spcPct val="0"/>
                </a:spcBef>
              </a:pPr>
              <a:r>
                <a:rPr lang="en-US" sz="1865" spc="-50">
                  <a:solidFill>
                    <a:srgbClr val="000000"/>
                  </a:solidFill>
                  <a:latin typeface="Montserrat Bold"/>
                </a:rPr>
                <a:t>Objectif 3</a:t>
              </a:r>
            </a:p>
          </p:txBody>
        </p:sp>
        <p:grpSp>
          <p:nvGrpSpPr>
            <p:cNvPr id="51" name="Group 51"/>
            <p:cNvGrpSpPr/>
            <p:nvPr/>
          </p:nvGrpSpPr>
          <p:grpSpPr>
            <a:xfrm>
              <a:off x="8224005" y="7473"/>
              <a:ext cx="920735" cy="920735"/>
              <a:chOff x="0" y="0"/>
              <a:chExt cx="812800" cy="812800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F969C"/>
              </a:solidFill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66"/>
                  </a:lnSpc>
                </a:pPr>
                <a:endParaRPr/>
              </a:p>
            </p:txBody>
          </p:sp>
        </p:grpSp>
        <p:sp>
          <p:nvSpPr>
            <p:cNvPr id="54" name="Freeform 54"/>
            <p:cNvSpPr/>
            <p:nvPr/>
          </p:nvSpPr>
          <p:spPr>
            <a:xfrm>
              <a:off x="8386206" y="215908"/>
              <a:ext cx="596334" cy="518810"/>
            </a:xfrm>
            <a:custGeom>
              <a:avLst/>
              <a:gdLst/>
              <a:ahLst/>
              <a:cxnLst/>
              <a:rect l="l" t="t" r="r" b="b"/>
              <a:pathLst>
                <a:path w="596334" h="518810">
                  <a:moveTo>
                    <a:pt x="0" y="0"/>
                  </a:moveTo>
                  <a:lnTo>
                    <a:pt x="596333" y="0"/>
                  </a:lnTo>
                  <a:lnTo>
                    <a:pt x="596333" y="518810"/>
                  </a:lnTo>
                  <a:lnTo>
                    <a:pt x="0" y="518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241511" y="242294"/>
            <a:ext cx="17694061" cy="9763699"/>
            <a:chOff x="0" y="0"/>
            <a:chExt cx="4954731" cy="273405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4731" cy="2734053"/>
            </a:xfrm>
            <a:custGeom>
              <a:avLst/>
              <a:gdLst/>
              <a:ahLst/>
              <a:cxnLst/>
              <a:rect l="l" t="t" r="r" b="b"/>
              <a:pathLst>
                <a:path w="4954731" h="2734053">
                  <a:moveTo>
                    <a:pt x="0" y="0"/>
                  </a:moveTo>
                  <a:lnTo>
                    <a:pt x="4954731" y="0"/>
                  </a:lnTo>
                  <a:lnTo>
                    <a:pt x="4954731" y="2734053"/>
                  </a:lnTo>
                  <a:lnTo>
                    <a:pt x="0" y="27340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C7075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954731" cy="2772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4597644" y="2840367"/>
            <a:ext cx="9092713" cy="6417933"/>
          </a:xfrm>
          <a:custGeom>
            <a:avLst/>
            <a:gdLst/>
            <a:ahLst/>
            <a:cxnLst/>
            <a:rect l="l" t="t" r="r" b="b"/>
            <a:pathLst>
              <a:path w="9092713" h="6417933">
                <a:moveTo>
                  <a:pt x="0" y="0"/>
                </a:moveTo>
                <a:lnTo>
                  <a:pt x="9092712" y="0"/>
                </a:lnTo>
                <a:lnTo>
                  <a:pt x="9092712" y="6417933"/>
                </a:lnTo>
                <a:lnTo>
                  <a:pt x="0" y="6417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6284416" y="885825"/>
            <a:ext cx="5907584" cy="1252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219"/>
              </a:lnSpc>
              <a:spcBef>
                <a:spcPct val="0"/>
              </a:spcBef>
            </a:pPr>
            <a:r>
              <a:rPr lang="en-US" sz="7299" dirty="0">
                <a:solidFill>
                  <a:srgbClr val="000000"/>
                </a:solidFill>
                <a:latin typeface="Montserrat Bold"/>
              </a:rPr>
              <a:t>CERTIFICAT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14159" y="2222497"/>
            <a:ext cx="10366872" cy="431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535"/>
              </a:lnSpc>
            </a:pPr>
            <a:r>
              <a:rPr lang="en-US" sz="2525" spc="126">
                <a:solidFill>
                  <a:srgbClr val="191919"/>
                </a:solidFill>
                <a:latin typeface="Montserrat"/>
              </a:rPr>
              <a:t>En complément d'une stratégie de réduction ambitieuse... </a:t>
            </a:r>
          </a:p>
        </p:txBody>
      </p:sp>
      <p:sp>
        <p:nvSpPr>
          <p:cNvPr id="3" name="Freeform 3"/>
          <p:cNvSpPr/>
          <p:nvPr/>
        </p:nvSpPr>
        <p:spPr>
          <a:xfrm rot="-10800000">
            <a:off x="4787900" y="4673712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0"/>
                </a:moveTo>
                <a:lnTo>
                  <a:pt x="561975" y="0"/>
                </a:lnTo>
                <a:lnTo>
                  <a:pt x="56197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4" name="Freeform 4"/>
          <p:cNvSpPr/>
          <p:nvPr/>
        </p:nvSpPr>
        <p:spPr>
          <a:xfrm rot="-10800000">
            <a:off x="12938125" y="4673712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0"/>
                </a:moveTo>
                <a:lnTo>
                  <a:pt x="561975" y="0"/>
                </a:lnTo>
                <a:lnTo>
                  <a:pt x="56197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5" name="Freeform 5"/>
          <p:cNvSpPr/>
          <p:nvPr/>
        </p:nvSpPr>
        <p:spPr>
          <a:xfrm rot="-10800000">
            <a:off x="8863012" y="4673712"/>
            <a:ext cx="561975" cy="561975"/>
          </a:xfrm>
          <a:custGeom>
            <a:avLst/>
            <a:gdLst/>
            <a:ahLst/>
            <a:cxnLst/>
            <a:rect l="l" t="t" r="r" b="b"/>
            <a:pathLst>
              <a:path w="561975" h="561975">
                <a:moveTo>
                  <a:pt x="0" y="0"/>
                </a:moveTo>
                <a:lnTo>
                  <a:pt x="561975" y="0"/>
                </a:lnTo>
                <a:lnTo>
                  <a:pt x="561975" y="561975"/>
                </a:lnTo>
                <a:lnTo>
                  <a:pt x="0" y="5619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6" name="Group 6"/>
          <p:cNvGrpSpPr/>
          <p:nvPr/>
        </p:nvGrpSpPr>
        <p:grpSpPr>
          <a:xfrm>
            <a:off x="241511" y="242294"/>
            <a:ext cx="17694061" cy="9763699"/>
            <a:chOff x="0" y="0"/>
            <a:chExt cx="4954731" cy="273405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954731" cy="2734053"/>
            </a:xfrm>
            <a:custGeom>
              <a:avLst/>
              <a:gdLst/>
              <a:ahLst/>
              <a:cxnLst/>
              <a:rect l="l" t="t" r="r" b="b"/>
              <a:pathLst>
                <a:path w="4954731" h="2734053">
                  <a:moveTo>
                    <a:pt x="0" y="0"/>
                  </a:moveTo>
                  <a:lnTo>
                    <a:pt x="4954731" y="0"/>
                  </a:lnTo>
                  <a:lnTo>
                    <a:pt x="4954731" y="2734053"/>
                  </a:lnTo>
                  <a:lnTo>
                    <a:pt x="0" y="273405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28600" cap="sq">
              <a:solidFill>
                <a:srgbClr val="0C7075"/>
              </a:solidFill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954731" cy="27721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4715293" y="3598593"/>
            <a:ext cx="707189" cy="707189"/>
          </a:xfrm>
          <a:custGeom>
            <a:avLst/>
            <a:gdLst/>
            <a:ahLst/>
            <a:cxnLst/>
            <a:rect l="l" t="t" r="r" b="b"/>
            <a:pathLst>
              <a:path w="707189" h="707189">
                <a:moveTo>
                  <a:pt x="0" y="0"/>
                </a:moveTo>
                <a:lnTo>
                  <a:pt x="707189" y="0"/>
                </a:lnTo>
                <a:lnTo>
                  <a:pt x="707189" y="707189"/>
                </a:lnTo>
                <a:lnTo>
                  <a:pt x="0" y="7071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0" name="Group 10"/>
          <p:cNvGrpSpPr/>
          <p:nvPr/>
        </p:nvGrpSpPr>
        <p:grpSpPr>
          <a:xfrm>
            <a:off x="11441212" y="5717435"/>
            <a:ext cx="3555802" cy="2119687"/>
            <a:chOff x="0" y="0"/>
            <a:chExt cx="4741069" cy="282624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949824"/>
              <a:ext cx="4741069" cy="173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2"/>
                </a:lnSpc>
              </a:pPr>
              <a:r>
                <a:rPr lang="en-US" sz="1775" spc="88">
                  <a:solidFill>
                    <a:srgbClr val="191919"/>
                  </a:solidFill>
                  <a:latin typeface="Montserrat"/>
                </a:rPr>
                <a:t>Les émissions résiduelles pour contribuer aux objectifs de neutralité carbone mondiale.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4741069" cy="526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89"/>
                </a:lnSpc>
                <a:spcBef>
                  <a:spcPct val="0"/>
                </a:spcBef>
              </a:pPr>
              <a:r>
                <a:rPr lang="en-US" sz="2549">
                  <a:solidFill>
                    <a:srgbClr val="191919"/>
                  </a:solidFill>
                  <a:latin typeface="Montserrat Bold"/>
                </a:rPr>
                <a:t>Compenser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366099" y="5668982"/>
            <a:ext cx="3555802" cy="2057584"/>
            <a:chOff x="0" y="0"/>
            <a:chExt cx="4741069" cy="2743445"/>
          </a:xfrm>
        </p:grpSpPr>
        <p:sp>
          <p:nvSpPr>
            <p:cNvPr id="14" name="TextBox 14"/>
            <p:cNvSpPr txBox="1"/>
            <p:nvPr/>
          </p:nvSpPr>
          <p:spPr>
            <a:xfrm>
              <a:off x="0" y="867020"/>
              <a:ext cx="4741069" cy="17354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2"/>
                </a:lnSpc>
              </a:pPr>
              <a:r>
                <a:rPr lang="en-US" sz="1775" spc="88">
                  <a:solidFill>
                    <a:srgbClr val="191919"/>
                  </a:solidFill>
                  <a:latin typeface="Montserrat"/>
                </a:rPr>
                <a:t>Des projets de réduction ou de séquestration d'émissions de gaz à effet de serre. 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"/>
              <a:ext cx="4741069" cy="5266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57"/>
                </a:lnSpc>
                <a:spcBef>
                  <a:spcPct val="0"/>
                </a:spcBef>
              </a:pPr>
              <a:r>
                <a:rPr lang="en-US" sz="2525">
                  <a:solidFill>
                    <a:srgbClr val="191919"/>
                  </a:solidFill>
                  <a:latin typeface="Montserrat Bold"/>
                </a:rPr>
                <a:t>Financer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3290987" y="5717435"/>
            <a:ext cx="3555802" cy="1741830"/>
            <a:chOff x="0" y="0"/>
            <a:chExt cx="4741069" cy="2322440"/>
          </a:xfrm>
        </p:grpSpPr>
        <p:sp>
          <p:nvSpPr>
            <p:cNvPr id="17" name="TextBox 17"/>
            <p:cNvSpPr txBox="1"/>
            <p:nvPr/>
          </p:nvSpPr>
          <p:spPr>
            <a:xfrm>
              <a:off x="0" y="890515"/>
              <a:ext cx="4741069" cy="12909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62"/>
                </a:lnSpc>
              </a:pPr>
              <a:r>
                <a:rPr lang="en-US" sz="1775" spc="88">
                  <a:solidFill>
                    <a:srgbClr val="191919"/>
                  </a:solidFill>
                  <a:latin typeface="Montserrat"/>
                </a:rPr>
                <a:t>Les projets : taille, géographie, secteur, label, prix, technique, etc.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741069" cy="514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224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191919"/>
                  </a:solidFill>
                  <a:latin typeface="Montserrat Bold"/>
                </a:rPr>
                <a:t>Choisir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5667701" y="886659"/>
            <a:ext cx="7832399" cy="12518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0276"/>
              </a:lnSpc>
              <a:spcBef>
                <a:spcPct val="0"/>
              </a:spcBef>
            </a:pPr>
            <a:r>
              <a:rPr lang="en-US" sz="7340" dirty="0">
                <a:solidFill>
                  <a:srgbClr val="000000"/>
                </a:solidFill>
                <a:latin typeface="Montserrat Bold"/>
              </a:rPr>
              <a:t>CONTRIBUTION</a:t>
            </a:r>
          </a:p>
        </p:txBody>
      </p:sp>
      <p:sp>
        <p:nvSpPr>
          <p:cNvPr id="20" name="Freeform 20"/>
          <p:cNvSpPr/>
          <p:nvPr/>
        </p:nvSpPr>
        <p:spPr>
          <a:xfrm>
            <a:off x="8790405" y="3598593"/>
            <a:ext cx="707189" cy="707189"/>
          </a:xfrm>
          <a:custGeom>
            <a:avLst/>
            <a:gdLst/>
            <a:ahLst/>
            <a:cxnLst/>
            <a:rect l="l" t="t" r="r" b="b"/>
            <a:pathLst>
              <a:path w="707189" h="707189">
                <a:moveTo>
                  <a:pt x="0" y="0"/>
                </a:moveTo>
                <a:lnTo>
                  <a:pt x="707190" y="0"/>
                </a:lnTo>
                <a:lnTo>
                  <a:pt x="707190" y="707189"/>
                </a:lnTo>
                <a:lnTo>
                  <a:pt x="0" y="7071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1" name="Freeform 21"/>
          <p:cNvSpPr/>
          <p:nvPr/>
        </p:nvSpPr>
        <p:spPr>
          <a:xfrm>
            <a:off x="12865518" y="3598593"/>
            <a:ext cx="707189" cy="707189"/>
          </a:xfrm>
          <a:custGeom>
            <a:avLst/>
            <a:gdLst/>
            <a:ahLst/>
            <a:cxnLst/>
            <a:rect l="l" t="t" r="r" b="b"/>
            <a:pathLst>
              <a:path w="707189" h="707189">
                <a:moveTo>
                  <a:pt x="0" y="0"/>
                </a:moveTo>
                <a:lnTo>
                  <a:pt x="707189" y="0"/>
                </a:lnTo>
                <a:lnTo>
                  <a:pt x="707189" y="707189"/>
                </a:lnTo>
                <a:lnTo>
                  <a:pt x="0" y="7071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" name="TextBox 3"/>
          <p:cNvSpPr txBox="1"/>
          <p:nvPr/>
        </p:nvSpPr>
        <p:spPr>
          <a:xfrm>
            <a:off x="1028700" y="665621"/>
            <a:ext cx="16230600" cy="8004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58"/>
              </a:lnSpc>
            </a:pPr>
            <a:r>
              <a:rPr lang="en-US" sz="4541" dirty="0">
                <a:solidFill>
                  <a:srgbClr val="000000"/>
                </a:solidFill>
                <a:latin typeface="Montserrat Bold"/>
              </a:rPr>
              <a:t>FAQ</a:t>
            </a:r>
          </a:p>
          <a:p>
            <a:pPr>
              <a:lnSpc>
                <a:spcPts val="2727"/>
              </a:lnSpc>
            </a:pPr>
            <a:endParaRPr lang="en-US" sz="4541" dirty="0">
              <a:solidFill>
                <a:srgbClr val="000000"/>
              </a:solidFill>
              <a:latin typeface="Montserrat Bold"/>
            </a:endParaRPr>
          </a:p>
          <a:p>
            <a:pPr>
              <a:lnSpc>
                <a:spcPts val="2727"/>
              </a:lnSpc>
            </a:pPr>
            <a:r>
              <a:rPr lang="en-US" sz="1947" dirty="0">
                <a:solidFill>
                  <a:srgbClr val="000000"/>
                </a:solidFill>
                <a:latin typeface="Montserrat Bold"/>
              </a:rPr>
              <a:t>Qui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s’occupe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du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calcul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de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l’empreinte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carbone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?</a:t>
            </a:r>
          </a:p>
          <a:p>
            <a:pPr marL="420544" lvl="1" indent="-210272">
              <a:lnSpc>
                <a:spcPts val="2727"/>
              </a:lnSpc>
              <a:buFont typeface="Arial"/>
              <a:buChar char="•"/>
            </a:pPr>
            <a:r>
              <a:rPr lang="en-US" sz="1947" dirty="0">
                <a:solidFill>
                  <a:srgbClr val="000000"/>
                </a:solidFill>
                <a:latin typeface="Montserrat"/>
              </a:rPr>
              <a:t>Nous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nous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occupons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>
              <a:lnSpc>
                <a:spcPts val="2727"/>
              </a:lnSpc>
            </a:pPr>
            <a:endParaRPr lang="en-US" sz="1947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727"/>
              </a:lnSpc>
            </a:pP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Combien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de temps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cela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prend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-il ?</a:t>
            </a:r>
          </a:p>
          <a:p>
            <a:pPr marL="420544" lvl="1" indent="-210272">
              <a:lnSpc>
                <a:spcPts val="2727"/>
              </a:lnSpc>
              <a:buFont typeface="Arial"/>
              <a:buChar char="•"/>
            </a:pP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Cela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dépend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de la prestation : entre 1/2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journée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une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journée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>
              <a:lnSpc>
                <a:spcPts val="2727"/>
              </a:lnSpc>
            </a:pPr>
            <a:endParaRPr lang="en-US" sz="1947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727"/>
              </a:lnSpc>
            </a:pP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Quelles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mesures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pour un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événement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plus durable ?</a:t>
            </a:r>
          </a:p>
          <a:p>
            <a:pPr marL="420544" lvl="1" indent="-210272">
              <a:lnSpc>
                <a:spcPts val="2727"/>
              </a:lnSpc>
              <a:buFont typeface="Arial"/>
              <a:buChar char="•"/>
            </a:pP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Utilisation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d’énergies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renouvelables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amélioration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l’efficacité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énergétique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gestion des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déchets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sensibilisation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éducation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choix de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fournisseurs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durables, etc.</a:t>
            </a:r>
          </a:p>
          <a:p>
            <a:pPr>
              <a:lnSpc>
                <a:spcPts val="2727"/>
              </a:lnSpc>
            </a:pPr>
            <a:endParaRPr lang="en-US" sz="1947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727"/>
              </a:lnSpc>
            </a:pPr>
            <a:r>
              <a:rPr lang="en-US" sz="1947" dirty="0">
                <a:solidFill>
                  <a:srgbClr val="000000"/>
                </a:solidFill>
                <a:latin typeface="Montserrat Bold"/>
              </a:rPr>
              <a:t>Comment combiner excellence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événementielle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et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durabilité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?</a:t>
            </a:r>
          </a:p>
          <a:p>
            <a:pPr marL="420544" lvl="1" indent="-210272">
              <a:lnSpc>
                <a:spcPts val="2727"/>
              </a:lnSpc>
              <a:buFont typeface="Arial"/>
              <a:buChar char="•"/>
            </a:pPr>
            <a:r>
              <a:rPr lang="en-US" sz="1947" dirty="0">
                <a:solidFill>
                  <a:srgbClr val="000000"/>
                </a:solidFill>
                <a:latin typeface="Montserrat"/>
              </a:rPr>
              <a:t>Grâce à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notre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partenariat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avec Climeet, nous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mesurons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et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réduisons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l’empreinte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carbone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nos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prestations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sans que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cela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impacte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leur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qualité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.</a:t>
            </a:r>
          </a:p>
          <a:p>
            <a:pPr>
              <a:lnSpc>
                <a:spcPts val="2727"/>
              </a:lnSpc>
            </a:pPr>
            <a:endParaRPr lang="en-US" sz="1947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727"/>
              </a:lnSpc>
            </a:pP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Qu’est-ce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que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cela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m’apporte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?</a:t>
            </a:r>
          </a:p>
          <a:p>
            <a:pPr marL="420544" lvl="1" indent="-210272">
              <a:lnSpc>
                <a:spcPts val="2727"/>
              </a:lnSpc>
              <a:buFont typeface="Arial"/>
              <a:buChar char="•"/>
            </a:pP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Sensibilisation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l’impact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environnemental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identification des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domaines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à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améliorer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responsabilité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sociale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et engagement, etc.</a:t>
            </a:r>
          </a:p>
          <a:p>
            <a:pPr>
              <a:lnSpc>
                <a:spcPts val="2727"/>
              </a:lnSpc>
            </a:pPr>
            <a:endParaRPr lang="en-US" sz="1947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727"/>
              </a:lnSpc>
            </a:pP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Puis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-je </a:t>
            </a:r>
            <a:r>
              <a:rPr lang="en-US" sz="1947" dirty="0" err="1">
                <a:solidFill>
                  <a:srgbClr val="000000"/>
                </a:solidFill>
                <a:latin typeface="Montserrat Bold"/>
              </a:rPr>
              <a:t>communiquer</a:t>
            </a:r>
            <a:r>
              <a:rPr lang="en-US" sz="1947" dirty="0">
                <a:solidFill>
                  <a:srgbClr val="000000"/>
                </a:solidFill>
                <a:latin typeface="Montserrat Bold"/>
              </a:rPr>
              <a:t> dessus ?</a:t>
            </a:r>
          </a:p>
          <a:p>
            <a:pPr marL="420544" lvl="1" indent="-210272">
              <a:lnSpc>
                <a:spcPts val="2727"/>
              </a:lnSpc>
              <a:spcBef>
                <a:spcPct val="0"/>
              </a:spcBef>
              <a:buFont typeface="Arial"/>
              <a:buChar char="•"/>
            </a:pP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Oui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,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vous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aurez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accès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aux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résultats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détaillés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de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vos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émissions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par poste.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Vous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pouvez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communiquer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dessus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toute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transparence et avec assurance, pour diffuser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vos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bonnes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pratiques tout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en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1947" dirty="0" err="1">
                <a:solidFill>
                  <a:srgbClr val="000000"/>
                </a:solidFill>
                <a:latin typeface="Montserrat"/>
              </a:rPr>
              <a:t>évitant</a:t>
            </a:r>
            <a:r>
              <a:rPr lang="en-US" sz="1947" dirty="0">
                <a:solidFill>
                  <a:srgbClr val="000000"/>
                </a:solidFill>
                <a:latin typeface="Montserrat"/>
              </a:rPr>
              <a:t> le greenwashing.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702</Words>
  <Application>Microsoft Office PowerPoint</Application>
  <PresentationFormat>Personnalisé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Calibri</vt:lpstr>
      <vt:lpstr>Arial</vt:lpstr>
      <vt:lpstr>Montserrat Bold</vt:lpstr>
      <vt:lpstr>Montserrat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Revendeurs Lieux</dc:title>
  <cp:lastModifiedBy>Clara Cazin</cp:lastModifiedBy>
  <cp:revision>3</cp:revision>
  <dcterms:created xsi:type="dcterms:W3CDTF">2006-08-16T00:00:00Z</dcterms:created>
  <dcterms:modified xsi:type="dcterms:W3CDTF">2024-02-26T13:59:59Z</dcterms:modified>
  <dc:identifier>DAF9oEH1Zg4</dc:identifier>
</cp:coreProperties>
</file>