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8"/>
  </p:sldIdLst>
  <p:sldSz cx="7556500" cy="106934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Open Sans" charset="1" panose="020B0606030504020204"/>
      <p:regular r:id="rId12"/>
    </p:embeddedFont>
    <p:embeddedFont>
      <p:font typeface="Open Sans Bold" charset="1" panose="020B0806030504020204"/>
      <p:regular r:id="rId13"/>
    </p:embeddedFont>
    <p:embeddedFont>
      <p:font typeface="Open Sans Italics" charset="1" panose="020B0606030504020204"/>
      <p:regular r:id="rId14"/>
    </p:embeddedFont>
    <p:embeddedFont>
      <p:font typeface="Open Sans Bold Italics" charset="1" panose="020B0806030504020204"/>
      <p:regular r:id="rId15"/>
    </p:embeddedFont>
    <p:embeddedFont>
      <p:font typeface="Open Sans Light" charset="1" panose="020B0306030504020204"/>
      <p:regular r:id="rId16"/>
    </p:embeddedFont>
    <p:embeddedFont>
      <p:font typeface="Open Sans Light Italics" charset="1" panose="020B0306030504020204"/>
      <p:regular r:id="rId17"/>
    </p:embeddedFont>
    <p:embeddedFont>
      <p:font typeface="Open Sans Ultra-Bold" charset="1" panose="00000000000000000000"/>
      <p:regular r:id="rId18"/>
    </p:embeddedFont>
    <p:embeddedFont>
      <p:font typeface="Open Sans Ultra-Bold Italics" charset="1" panose="00000000000000000000"/>
      <p:regular r:id="rId19"/>
    </p:embeddedFont>
    <p:embeddedFont>
      <p:font typeface="Montserrat" charset="1" panose="00000500000000000000"/>
      <p:regular r:id="rId20"/>
    </p:embeddedFont>
    <p:embeddedFont>
      <p:font typeface="Montserrat Bold" charset="1" panose="00000800000000000000"/>
      <p:regular r:id="rId21"/>
    </p:embeddedFont>
    <p:embeddedFont>
      <p:font typeface="Montserrat Italics" charset="1" panose="00000500000000000000"/>
      <p:regular r:id="rId22"/>
    </p:embeddedFont>
    <p:embeddedFont>
      <p:font typeface="Montserrat Bold Italics" charset="1" panose="00000800000000000000"/>
      <p:regular r:id="rId23"/>
    </p:embeddedFont>
    <p:embeddedFont>
      <p:font typeface="Montserrat Thin" charset="1" panose="00000300000000000000"/>
      <p:regular r:id="rId24"/>
    </p:embeddedFont>
    <p:embeddedFont>
      <p:font typeface="Montserrat Thin Italics" charset="1" panose="00000300000000000000"/>
      <p:regular r:id="rId25"/>
    </p:embeddedFont>
    <p:embeddedFont>
      <p:font typeface="Montserrat Extra-Light" charset="1" panose="00000300000000000000"/>
      <p:regular r:id="rId26"/>
    </p:embeddedFont>
    <p:embeddedFont>
      <p:font typeface="Montserrat Extra-Light Italics" charset="1" panose="00000300000000000000"/>
      <p:regular r:id="rId27"/>
    </p:embeddedFont>
    <p:embeddedFont>
      <p:font typeface="Montserrat Light" charset="1" panose="00000400000000000000"/>
      <p:regular r:id="rId28"/>
    </p:embeddedFont>
    <p:embeddedFont>
      <p:font typeface="Montserrat Light Italics" charset="1" panose="00000400000000000000"/>
      <p:regular r:id="rId29"/>
    </p:embeddedFont>
    <p:embeddedFont>
      <p:font typeface="Montserrat Medium" charset="1" panose="00000600000000000000"/>
      <p:regular r:id="rId30"/>
    </p:embeddedFont>
    <p:embeddedFont>
      <p:font typeface="Montserrat Medium Italics" charset="1" panose="00000600000000000000"/>
      <p:regular r:id="rId31"/>
    </p:embeddedFont>
    <p:embeddedFont>
      <p:font typeface="Montserrat Semi-Bold" charset="1" panose="00000700000000000000"/>
      <p:regular r:id="rId32"/>
    </p:embeddedFont>
    <p:embeddedFont>
      <p:font typeface="Montserrat Semi-Bold Italics" charset="1" panose="00000700000000000000"/>
      <p:regular r:id="rId33"/>
    </p:embeddedFont>
    <p:embeddedFont>
      <p:font typeface="Montserrat Ultra-Bold" charset="1" panose="00000900000000000000"/>
      <p:regular r:id="rId34"/>
    </p:embeddedFont>
    <p:embeddedFont>
      <p:font typeface="Montserrat Ultra-Bold Italics" charset="1" panose="00000900000000000000"/>
      <p:regular r:id="rId35"/>
    </p:embeddedFont>
    <p:embeddedFont>
      <p:font typeface="Montserrat Heavy" charset="1" panose="00000A00000000000000"/>
      <p:regular r:id="rId36"/>
    </p:embeddedFont>
    <p:embeddedFont>
      <p:font typeface="Montserrat Heavy Italics" charset="1" panose="00000A0000000000000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slides/slide1.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66147" y="1430202"/>
            <a:ext cx="7895407" cy="2142869"/>
            <a:chOff x="0" y="0"/>
            <a:chExt cx="10527210" cy="2857159"/>
          </a:xfrm>
        </p:grpSpPr>
        <p:pic>
          <p:nvPicPr>
            <p:cNvPr name="Picture 3" id="3"/>
            <p:cNvPicPr>
              <a:picLocks noChangeAspect="true"/>
            </p:cNvPicPr>
            <p:nvPr/>
          </p:nvPicPr>
          <p:blipFill>
            <a:blip r:embed="rId2"/>
            <a:srcRect l="0" t="29631" r="0" b="29631"/>
            <a:stretch>
              <a:fillRect/>
            </a:stretch>
          </p:blipFill>
          <p:spPr>
            <a:xfrm flipH="false" flipV="false">
              <a:off x="0" y="0"/>
              <a:ext cx="10527210" cy="2857159"/>
            </a:xfrm>
            <a:prstGeom prst="rect">
              <a:avLst/>
            </a:prstGeom>
          </p:spPr>
        </p:pic>
      </p:grpSp>
      <p:grpSp>
        <p:nvGrpSpPr>
          <p:cNvPr name="Group 4" id="4"/>
          <p:cNvGrpSpPr>
            <a:grpSpLocks noChangeAspect="true"/>
          </p:cNvGrpSpPr>
          <p:nvPr/>
        </p:nvGrpSpPr>
        <p:grpSpPr>
          <a:xfrm rot="0">
            <a:off x="1847233" y="-1032619"/>
            <a:ext cx="13508340" cy="4605691"/>
            <a:chOff x="0" y="0"/>
            <a:chExt cx="8007350" cy="2730119"/>
          </a:xfrm>
        </p:grpSpPr>
        <p:sp>
          <p:nvSpPr>
            <p:cNvPr name="Freeform 5" id="5"/>
            <p:cNvSpPr/>
            <p:nvPr/>
          </p:nvSpPr>
          <p:spPr>
            <a:xfrm flipH="false" flipV="false" rot="0">
              <a:off x="0" y="0"/>
              <a:ext cx="8007350" cy="2730119"/>
            </a:xfrm>
            <a:custGeom>
              <a:avLst/>
              <a:gdLst/>
              <a:ahLst/>
              <a:cxnLst/>
              <a:rect r="r" b="b" t="t" l="l"/>
              <a:pathLst>
                <a:path h="2730119" w="8007350">
                  <a:moveTo>
                    <a:pt x="8007350" y="0"/>
                  </a:moveTo>
                  <a:lnTo>
                    <a:pt x="8007350" y="2730119"/>
                  </a:lnTo>
                  <a:lnTo>
                    <a:pt x="0" y="2730119"/>
                  </a:lnTo>
                  <a:lnTo>
                    <a:pt x="1220216" y="0"/>
                  </a:lnTo>
                  <a:lnTo>
                    <a:pt x="8007350" y="0"/>
                  </a:lnTo>
                  <a:close/>
                </a:path>
              </a:pathLst>
            </a:custGeom>
            <a:blipFill>
              <a:blip r:embed="rId3"/>
              <a:stretch>
                <a:fillRect l="0" t="-47765" r="0" b="-47765"/>
              </a:stretch>
            </a:blipFill>
          </p:spPr>
        </p:sp>
      </p:grpSp>
      <p:grpSp>
        <p:nvGrpSpPr>
          <p:cNvPr name="Group 6" id="6"/>
          <p:cNvGrpSpPr/>
          <p:nvPr/>
        </p:nvGrpSpPr>
        <p:grpSpPr>
          <a:xfrm rot="0">
            <a:off x="4147779" y="3959336"/>
            <a:ext cx="4453624" cy="1312254"/>
            <a:chOff x="0" y="0"/>
            <a:chExt cx="1741523" cy="513137"/>
          </a:xfrm>
        </p:grpSpPr>
        <p:sp>
          <p:nvSpPr>
            <p:cNvPr name="Freeform 7" id="7"/>
            <p:cNvSpPr/>
            <p:nvPr/>
          </p:nvSpPr>
          <p:spPr>
            <a:xfrm flipH="false" flipV="false" rot="0">
              <a:off x="0" y="0"/>
              <a:ext cx="1741523" cy="513137"/>
            </a:xfrm>
            <a:custGeom>
              <a:avLst/>
              <a:gdLst/>
              <a:ahLst/>
              <a:cxnLst/>
              <a:rect r="r" b="b" t="t" l="l"/>
              <a:pathLst>
                <a:path h="513137" w="1741523">
                  <a:moveTo>
                    <a:pt x="0" y="0"/>
                  </a:moveTo>
                  <a:lnTo>
                    <a:pt x="1741523" y="0"/>
                  </a:lnTo>
                  <a:lnTo>
                    <a:pt x="1741523" y="513137"/>
                  </a:lnTo>
                  <a:lnTo>
                    <a:pt x="0" y="513137"/>
                  </a:lnTo>
                  <a:close/>
                </a:path>
              </a:pathLst>
            </a:custGeom>
            <a:solidFill>
              <a:srgbClr val="072E33"/>
            </a:solidFill>
          </p:spPr>
        </p:sp>
        <p:sp>
          <p:nvSpPr>
            <p:cNvPr name="TextBox 8" id="8"/>
            <p:cNvSpPr txBox="true"/>
            <p:nvPr/>
          </p:nvSpPr>
          <p:spPr>
            <a:xfrm>
              <a:off x="0" y="-28575"/>
              <a:ext cx="1741523" cy="541712"/>
            </a:xfrm>
            <a:prstGeom prst="rect">
              <a:avLst/>
            </a:prstGeom>
          </p:spPr>
          <p:txBody>
            <a:bodyPr anchor="ctr" rtlCol="false" tIns="50800" lIns="50800" bIns="50800" rIns="50800"/>
            <a:lstStyle/>
            <a:p>
              <a:pPr algn="ctr">
                <a:lnSpc>
                  <a:spcPts val="1960"/>
                </a:lnSpc>
              </a:pPr>
            </a:p>
          </p:txBody>
        </p:sp>
      </p:grpSp>
      <p:grpSp>
        <p:nvGrpSpPr>
          <p:cNvPr name="Group 9" id="9"/>
          <p:cNvGrpSpPr/>
          <p:nvPr/>
        </p:nvGrpSpPr>
        <p:grpSpPr>
          <a:xfrm rot="0">
            <a:off x="4147779" y="5403658"/>
            <a:ext cx="4453624" cy="1312254"/>
            <a:chOff x="0" y="0"/>
            <a:chExt cx="1741523" cy="513137"/>
          </a:xfrm>
        </p:grpSpPr>
        <p:sp>
          <p:nvSpPr>
            <p:cNvPr name="Freeform 10" id="10"/>
            <p:cNvSpPr/>
            <p:nvPr/>
          </p:nvSpPr>
          <p:spPr>
            <a:xfrm flipH="false" flipV="false" rot="0">
              <a:off x="0" y="0"/>
              <a:ext cx="1741523" cy="513137"/>
            </a:xfrm>
            <a:custGeom>
              <a:avLst/>
              <a:gdLst/>
              <a:ahLst/>
              <a:cxnLst/>
              <a:rect r="r" b="b" t="t" l="l"/>
              <a:pathLst>
                <a:path h="513137" w="1741523">
                  <a:moveTo>
                    <a:pt x="0" y="0"/>
                  </a:moveTo>
                  <a:lnTo>
                    <a:pt x="1741523" y="0"/>
                  </a:lnTo>
                  <a:lnTo>
                    <a:pt x="1741523" y="513137"/>
                  </a:lnTo>
                  <a:lnTo>
                    <a:pt x="0" y="513137"/>
                  </a:lnTo>
                  <a:close/>
                </a:path>
              </a:pathLst>
            </a:custGeom>
            <a:solidFill>
              <a:srgbClr val="072E33"/>
            </a:solidFill>
          </p:spPr>
        </p:sp>
        <p:sp>
          <p:nvSpPr>
            <p:cNvPr name="TextBox 11" id="11"/>
            <p:cNvSpPr txBox="true"/>
            <p:nvPr/>
          </p:nvSpPr>
          <p:spPr>
            <a:xfrm>
              <a:off x="0" y="-28575"/>
              <a:ext cx="1741523" cy="541712"/>
            </a:xfrm>
            <a:prstGeom prst="rect">
              <a:avLst/>
            </a:prstGeom>
          </p:spPr>
          <p:txBody>
            <a:bodyPr anchor="ctr" rtlCol="false" tIns="50800" lIns="50800" bIns="50800" rIns="50800"/>
            <a:lstStyle/>
            <a:p>
              <a:pPr algn="ctr">
                <a:lnSpc>
                  <a:spcPts val="1960"/>
                </a:lnSpc>
              </a:pPr>
            </a:p>
          </p:txBody>
        </p:sp>
      </p:grpSp>
      <p:grpSp>
        <p:nvGrpSpPr>
          <p:cNvPr name="Group 12" id="12"/>
          <p:cNvGrpSpPr/>
          <p:nvPr/>
        </p:nvGrpSpPr>
        <p:grpSpPr>
          <a:xfrm rot="0">
            <a:off x="3842522" y="4190123"/>
            <a:ext cx="731054" cy="850681"/>
            <a:chOff x="0" y="0"/>
            <a:chExt cx="698500" cy="812800"/>
          </a:xfrm>
        </p:grpSpPr>
        <p:sp>
          <p:nvSpPr>
            <p:cNvPr name="Freeform 13" id="13"/>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FECB65"/>
            </a:solidFill>
          </p:spPr>
        </p:sp>
        <p:sp>
          <p:nvSpPr>
            <p:cNvPr name="TextBox 14" id="14"/>
            <p:cNvSpPr txBox="true"/>
            <p:nvPr/>
          </p:nvSpPr>
          <p:spPr>
            <a:xfrm>
              <a:off x="0" y="111125"/>
              <a:ext cx="698500" cy="561975"/>
            </a:xfrm>
            <a:prstGeom prst="rect">
              <a:avLst/>
            </a:prstGeom>
          </p:spPr>
          <p:txBody>
            <a:bodyPr anchor="ctr" rtlCol="false" tIns="50800" lIns="50800" bIns="50800" rIns="50800"/>
            <a:lstStyle/>
            <a:p>
              <a:pPr algn="ctr">
                <a:lnSpc>
                  <a:spcPts val="1960"/>
                </a:lnSpc>
              </a:pPr>
            </a:p>
          </p:txBody>
        </p:sp>
      </p:grpSp>
      <p:grpSp>
        <p:nvGrpSpPr>
          <p:cNvPr name="Group 15" id="15"/>
          <p:cNvGrpSpPr/>
          <p:nvPr/>
        </p:nvGrpSpPr>
        <p:grpSpPr>
          <a:xfrm rot="0">
            <a:off x="3842522" y="5634445"/>
            <a:ext cx="731054" cy="850681"/>
            <a:chOff x="0" y="0"/>
            <a:chExt cx="698500" cy="812800"/>
          </a:xfrm>
        </p:grpSpPr>
        <p:sp>
          <p:nvSpPr>
            <p:cNvPr name="Freeform 16" id="16"/>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FECB65"/>
            </a:solidFill>
          </p:spPr>
        </p:sp>
        <p:sp>
          <p:nvSpPr>
            <p:cNvPr name="TextBox 17" id="17"/>
            <p:cNvSpPr txBox="true"/>
            <p:nvPr/>
          </p:nvSpPr>
          <p:spPr>
            <a:xfrm>
              <a:off x="0" y="111125"/>
              <a:ext cx="698500" cy="561975"/>
            </a:xfrm>
            <a:prstGeom prst="rect">
              <a:avLst/>
            </a:prstGeom>
          </p:spPr>
          <p:txBody>
            <a:bodyPr anchor="ctr" rtlCol="false" tIns="50800" lIns="50800" bIns="50800" rIns="50800"/>
            <a:lstStyle/>
            <a:p>
              <a:pPr algn="ctr">
                <a:lnSpc>
                  <a:spcPts val="1960"/>
                </a:lnSpc>
              </a:pPr>
            </a:p>
          </p:txBody>
        </p:sp>
      </p:grpSp>
      <p:grpSp>
        <p:nvGrpSpPr>
          <p:cNvPr name="Group 18" id="18"/>
          <p:cNvGrpSpPr/>
          <p:nvPr/>
        </p:nvGrpSpPr>
        <p:grpSpPr>
          <a:xfrm rot="0">
            <a:off x="-462360" y="1430202"/>
            <a:ext cx="5183799" cy="2142869"/>
            <a:chOff x="0" y="0"/>
            <a:chExt cx="1857756" cy="767956"/>
          </a:xfrm>
        </p:grpSpPr>
        <p:sp>
          <p:nvSpPr>
            <p:cNvPr name="Freeform 19" id="19"/>
            <p:cNvSpPr/>
            <p:nvPr/>
          </p:nvSpPr>
          <p:spPr>
            <a:xfrm flipH="false" flipV="false" rot="0">
              <a:off x="0" y="0"/>
              <a:ext cx="1857756" cy="767956"/>
            </a:xfrm>
            <a:custGeom>
              <a:avLst/>
              <a:gdLst/>
              <a:ahLst/>
              <a:cxnLst/>
              <a:rect r="r" b="b" t="t" l="l"/>
              <a:pathLst>
                <a:path h="767956" w="1857756">
                  <a:moveTo>
                    <a:pt x="0" y="0"/>
                  </a:moveTo>
                  <a:lnTo>
                    <a:pt x="1857756" y="0"/>
                  </a:lnTo>
                  <a:lnTo>
                    <a:pt x="1857756" y="767956"/>
                  </a:lnTo>
                  <a:lnTo>
                    <a:pt x="0" y="767956"/>
                  </a:lnTo>
                  <a:close/>
                </a:path>
              </a:pathLst>
            </a:custGeom>
            <a:solidFill>
              <a:srgbClr val="072E33">
                <a:alpha val="76863"/>
              </a:srgbClr>
            </a:solidFill>
          </p:spPr>
        </p:sp>
        <p:sp>
          <p:nvSpPr>
            <p:cNvPr name="TextBox 20" id="20"/>
            <p:cNvSpPr txBox="true"/>
            <p:nvPr/>
          </p:nvSpPr>
          <p:spPr>
            <a:xfrm>
              <a:off x="0" y="-28575"/>
              <a:ext cx="1857756" cy="796531"/>
            </a:xfrm>
            <a:prstGeom prst="rect">
              <a:avLst/>
            </a:prstGeom>
          </p:spPr>
          <p:txBody>
            <a:bodyPr anchor="ctr" rtlCol="false" tIns="50800" lIns="50800" bIns="50800" rIns="50800"/>
            <a:lstStyle/>
            <a:p>
              <a:pPr algn="r">
                <a:lnSpc>
                  <a:spcPts val="1960"/>
                </a:lnSpc>
              </a:pPr>
            </a:p>
          </p:txBody>
        </p:sp>
      </p:grpSp>
      <p:sp>
        <p:nvSpPr>
          <p:cNvPr name="Freeform 21" id="21"/>
          <p:cNvSpPr/>
          <p:nvPr/>
        </p:nvSpPr>
        <p:spPr>
          <a:xfrm flipH="false" flipV="false" rot="0">
            <a:off x="4015376" y="4422790"/>
            <a:ext cx="385345" cy="385345"/>
          </a:xfrm>
          <a:custGeom>
            <a:avLst/>
            <a:gdLst/>
            <a:ahLst/>
            <a:cxnLst/>
            <a:rect r="r" b="b" t="t" l="l"/>
            <a:pathLst>
              <a:path h="385345" w="385345">
                <a:moveTo>
                  <a:pt x="0" y="0"/>
                </a:moveTo>
                <a:lnTo>
                  <a:pt x="385346" y="0"/>
                </a:lnTo>
                <a:lnTo>
                  <a:pt x="385346" y="385346"/>
                </a:lnTo>
                <a:lnTo>
                  <a:pt x="0" y="3853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3988385" y="5937180"/>
            <a:ext cx="434681" cy="286346"/>
          </a:xfrm>
          <a:custGeom>
            <a:avLst/>
            <a:gdLst/>
            <a:ahLst/>
            <a:cxnLst/>
            <a:rect r="r" b="b" t="t" l="l"/>
            <a:pathLst>
              <a:path h="286346" w="434681">
                <a:moveTo>
                  <a:pt x="0" y="0"/>
                </a:moveTo>
                <a:lnTo>
                  <a:pt x="434681" y="0"/>
                </a:lnTo>
                <a:lnTo>
                  <a:pt x="434681" y="286347"/>
                </a:lnTo>
                <a:lnTo>
                  <a:pt x="0" y="2863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3" id="23"/>
          <p:cNvSpPr txBox="true"/>
          <p:nvPr/>
        </p:nvSpPr>
        <p:spPr>
          <a:xfrm rot="0">
            <a:off x="4786374" y="4156316"/>
            <a:ext cx="2082121" cy="215059"/>
          </a:xfrm>
          <a:prstGeom prst="rect">
            <a:avLst/>
          </a:prstGeom>
        </p:spPr>
        <p:txBody>
          <a:bodyPr anchor="t" rtlCol="false" tIns="0" lIns="0" bIns="0" rIns="0">
            <a:spAutoFit/>
          </a:bodyPr>
          <a:lstStyle/>
          <a:p>
            <a:pPr>
              <a:lnSpc>
                <a:spcPts val="1704"/>
              </a:lnSpc>
            </a:pPr>
            <a:r>
              <a:rPr lang="en-US" sz="1456">
                <a:solidFill>
                  <a:srgbClr val="FECB65"/>
                </a:solidFill>
                <a:latin typeface="Montserrat Heavy"/>
              </a:rPr>
              <a:t>MESURER</a:t>
            </a:r>
          </a:p>
        </p:txBody>
      </p:sp>
      <p:sp>
        <p:nvSpPr>
          <p:cNvPr name="TextBox 24" id="24"/>
          <p:cNvSpPr txBox="true"/>
          <p:nvPr/>
        </p:nvSpPr>
        <p:spPr>
          <a:xfrm rot="0">
            <a:off x="4786374" y="4375472"/>
            <a:ext cx="2522597" cy="699479"/>
          </a:xfrm>
          <a:prstGeom prst="rect">
            <a:avLst/>
          </a:prstGeom>
        </p:spPr>
        <p:txBody>
          <a:bodyPr anchor="t" rtlCol="false" tIns="0" lIns="0" bIns="0" rIns="0">
            <a:spAutoFit/>
          </a:bodyPr>
          <a:lstStyle/>
          <a:p>
            <a:pPr algn="just">
              <a:lnSpc>
                <a:spcPts val="904"/>
              </a:lnSpc>
            </a:pPr>
            <a:r>
              <a:rPr lang="en-US" sz="772">
                <a:solidFill>
                  <a:srgbClr val="FFFFFF"/>
                </a:solidFill>
                <a:latin typeface="Montserrat"/>
              </a:rPr>
              <a:t>De manière fiable et simple l'empreinte carbone de vos menus et prestations traiteur. Toutes les émissions associées sont prises en compte (matériaux, emballages, gestion des déchets, transports, logistiques, approvisionnement des aliments, préparation des aliments, etc.)</a:t>
            </a:r>
          </a:p>
        </p:txBody>
      </p:sp>
      <p:sp>
        <p:nvSpPr>
          <p:cNvPr name="TextBox 25" id="25"/>
          <p:cNvSpPr txBox="true"/>
          <p:nvPr/>
        </p:nvSpPr>
        <p:spPr>
          <a:xfrm rot="0">
            <a:off x="4786374" y="5600638"/>
            <a:ext cx="1478179" cy="215059"/>
          </a:xfrm>
          <a:prstGeom prst="rect">
            <a:avLst/>
          </a:prstGeom>
        </p:spPr>
        <p:txBody>
          <a:bodyPr anchor="t" rtlCol="false" tIns="0" lIns="0" bIns="0" rIns="0">
            <a:spAutoFit/>
          </a:bodyPr>
          <a:lstStyle/>
          <a:p>
            <a:pPr>
              <a:lnSpc>
                <a:spcPts val="1704"/>
              </a:lnSpc>
            </a:pPr>
            <a:r>
              <a:rPr lang="en-US" sz="1456">
                <a:solidFill>
                  <a:srgbClr val="FECB65"/>
                </a:solidFill>
                <a:latin typeface="Montserrat Heavy"/>
              </a:rPr>
              <a:t>RÉDUIRE</a:t>
            </a:r>
          </a:p>
        </p:txBody>
      </p:sp>
      <p:sp>
        <p:nvSpPr>
          <p:cNvPr name="TextBox 26" id="26"/>
          <p:cNvSpPr txBox="true"/>
          <p:nvPr/>
        </p:nvSpPr>
        <p:spPr>
          <a:xfrm rot="0">
            <a:off x="4786374" y="5819794"/>
            <a:ext cx="2522597" cy="584977"/>
          </a:xfrm>
          <a:prstGeom prst="rect">
            <a:avLst/>
          </a:prstGeom>
        </p:spPr>
        <p:txBody>
          <a:bodyPr anchor="t" rtlCol="false" tIns="0" lIns="0" bIns="0" rIns="0">
            <a:spAutoFit/>
          </a:bodyPr>
          <a:lstStyle/>
          <a:p>
            <a:pPr algn="just">
              <a:lnSpc>
                <a:spcPts val="904"/>
              </a:lnSpc>
            </a:pPr>
            <a:r>
              <a:rPr lang="en-US" sz="772">
                <a:solidFill>
                  <a:srgbClr val="FFFFFF"/>
                </a:solidFill>
                <a:latin typeface="Montserrat"/>
              </a:rPr>
              <a:t>Nous vous aidons à comprendre votre empreinte et à prioriser les actions sur les différents postes d’émissions, pour établir un plan de réduction concret, mesurable et réaliste pour ainsi concevoir des prestations éco-responsables.</a:t>
            </a:r>
          </a:p>
        </p:txBody>
      </p:sp>
      <p:grpSp>
        <p:nvGrpSpPr>
          <p:cNvPr name="Group 27" id="27"/>
          <p:cNvGrpSpPr/>
          <p:nvPr/>
        </p:nvGrpSpPr>
        <p:grpSpPr>
          <a:xfrm rot="0">
            <a:off x="-666147" y="5556078"/>
            <a:ext cx="4155026" cy="1822650"/>
            <a:chOff x="0" y="0"/>
            <a:chExt cx="1688664" cy="740752"/>
          </a:xfrm>
        </p:grpSpPr>
        <p:sp>
          <p:nvSpPr>
            <p:cNvPr name="Freeform 28" id="28"/>
            <p:cNvSpPr/>
            <p:nvPr/>
          </p:nvSpPr>
          <p:spPr>
            <a:xfrm flipH="false" flipV="false" rot="0">
              <a:off x="0" y="0"/>
              <a:ext cx="1688664" cy="740752"/>
            </a:xfrm>
            <a:custGeom>
              <a:avLst/>
              <a:gdLst/>
              <a:ahLst/>
              <a:cxnLst/>
              <a:rect r="r" b="b" t="t" l="l"/>
              <a:pathLst>
                <a:path h="740752" w="1688664">
                  <a:moveTo>
                    <a:pt x="0" y="0"/>
                  </a:moveTo>
                  <a:lnTo>
                    <a:pt x="1688664" y="0"/>
                  </a:lnTo>
                  <a:lnTo>
                    <a:pt x="1688664" y="740752"/>
                  </a:lnTo>
                  <a:lnTo>
                    <a:pt x="0" y="740752"/>
                  </a:lnTo>
                  <a:close/>
                </a:path>
              </a:pathLst>
            </a:custGeom>
            <a:solidFill>
              <a:srgbClr val="F8F8F8"/>
            </a:solidFill>
          </p:spPr>
        </p:sp>
        <p:sp>
          <p:nvSpPr>
            <p:cNvPr name="TextBox 29" id="29"/>
            <p:cNvSpPr txBox="true"/>
            <p:nvPr/>
          </p:nvSpPr>
          <p:spPr>
            <a:xfrm>
              <a:off x="0" y="-28575"/>
              <a:ext cx="1688664" cy="769327"/>
            </a:xfrm>
            <a:prstGeom prst="rect">
              <a:avLst/>
            </a:prstGeom>
          </p:spPr>
          <p:txBody>
            <a:bodyPr anchor="ctr" rtlCol="false" tIns="50800" lIns="50800" bIns="50800" rIns="50800"/>
            <a:lstStyle/>
            <a:p>
              <a:pPr algn="ctr">
                <a:lnSpc>
                  <a:spcPts val="1960"/>
                </a:lnSpc>
              </a:pPr>
            </a:p>
          </p:txBody>
        </p:sp>
      </p:grpSp>
      <p:grpSp>
        <p:nvGrpSpPr>
          <p:cNvPr name="Group 30" id="30"/>
          <p:cNvGrpSpPr/>
          <p:nvPr/>
        </p:nvGrpSpPr>
        <p:grpSpPr>
          <a:xfrm rot="0">
            <a:off x="400581" y="3891836"/>
            <a:ext cx="3071735" cy="1500986"/>
            <a:chOff x="0" y="0"/>
            <a:chExt cx="4095646" cy="2001315"/>
          </a:xfrm>
        </p:grpSpPr>
        <p:sp>
          <p:nvSpPr>
            <p:cNvPr name="TextBox 31" id="31"/>
            <p:cNvSpPr txBox="true"/>
            <p:nvPr/>
          </p:nvSpPr>
          <p:spPr>
            <a:xfrm rot="0">
              <a:off x="1690" y="-9525"/>
              <a:ext cx="4093956" cy="288579"/>
            </a:xfrm>
            <a:prstGeom prst="rect">
              <a:avLst/>
            </a:prstGeom>
          </p:spPr>
          <p:txBody>
            <a:bodyPr anchor="t" rtlCol="false" tIns="0" lIns="0" bIns="0" rIns="0">
              <a:spAutoFit/>
            </a:bodyPr>
            <a:lstStyle/>
            <a:p>
              <a:pPr>
                <a:lnSpc>
                  <a:spcPts val="1628"/>
                </a:lnSpc>
              </a:pPr>
              <a:r>
                <a:rPr lang="en-US" sz="1392">
                  <a:solidFill>
                    <a:srgbClr val="000000"/>
                  </a:solidFill>
                  <a:latin typeface="Montserrat Classic Bold"/>
                </a:rPr>
                <a:t>EMPREINTE CARBONE TRAITEUR</a:t>
              </a:r>
            </a:p>
          </p:txBody>
        </p:sp>
        <p:sp>
          <p:nvSpPr>
            <p:cNvPr name="TextBox 32" id="32"/>
            <p:cNvSpPr txBox="true"/>
            <p:nvPr/>
          </p:nvSpPr>
          <p:spPr>
            <a:xfrm rot="0">
              <a:off x="0" y="396528"/>
              <a:ext cx="3952563" cy="1604787"/>
            </a:xfrm>
            <a:prstGeom prst="rect">
              <a:avLst/>
            </a:prstGeom>
          </p:spPr>
          <p:txBody>
            <a:bodyPr anchor="t" rtlCol="false" tIns="0" lIns="0" bIns="0" rIns="0">
              <a:spAutoFit/>
            </a:bodyPr>
            <a:lstStyle/>
            <a:p>
              <a:pPr algn="just">
                <a:lnSpc>
                  <a:spcPts val="1056"/>
                </a:lnSpc>
              </a:pPr>
              <a:r>
                <a:rPr lang="en-US" sz="902">
                  <a:solidFill>
                    <a:srgbClr val="000000"/>
                  </a:solidFill>
                  <a:latin typeface="Montserrat"/>
                </a:rPr>
                <a:t>Notre alimentation possède une empreinte carbone. </a:t>
              </a:r>
              <a:r>
                <a:rPr lang="en-US" sz="902">
                  <a:solidFill>
                    <a:srgbClr val="000000"/>
                  </a:solidFill>
                  <a:latin typeface="Montserrat"/>
                </a:rPr>
                <a:t>Chaque aliment est source d’émissions de gaz à effet de serre (GES). Le contenu de notre assiette influe considérablement sur notre impact écologique !</a:t>
              </a:r>
            </a:p>
            <a:p>
              <a:pPr algn="just">
                <a:lnSpc>
                  <a:spcPts val="1056"/>
                </a:lnSpc>
              </a:pPr>
            </a:p>
            <a:p>
              <a:pPr algn="just">
                <a:lnSpc>
                  <a:spcPts val="1056"/>
                </a:lnSpc>
              </a:pPr>
              <a:r>
                <a:rPr lang="en-US" sz="902">
                  <a:solidFill>
                    <a:srgbClr val="000000"/>
                  </a:solidFill>
                  <a:latin typeface="Montserrat"/>
                </a:rPr>
                <a:t>Chaque buffet, petit-déjeuner, pause café, restauration et cocktail aura une empreinte différente. Et si nous la calculions ?</a:t>
              </a:r>
            </a:p>
          </p:txBody>
        </p:sp>
      </p:grpSp>
      <p:sp>
        <p:nvSpPr>
          <p:cNvPr name="TextBox 33" id="33"/>
          <p:cNvSpPr txBox="true"/>
          <p:nvPr/>
        </p:nvSpPr>
        <p:spPr>
          <a:xfrm rot="0">
            <a:off x="417144" y="1943678"/>
            <a:ext cx="4130965" cy="1114589"/>
          </a:xfrm>
          <a:prstGeom prst="rect">
            <a:avLst/>
          </a:prstGeom>
        </p:spPr>
        <p:txBody>
          <a:bodyPr anchor="t" rtlCol="false" tIns="0" lIns="0" bIns="0" rIns="0">
            <a:spAutoFit/>
          </a:bodyPr>
          <a:lstStyle/>
          <a:p>
            <a:pPr>
              <a:lnSpc>
                <a:spcPts val="2975"/>
              </a:lnSpc>
            </a:pPr>
            <a:r>
              <a:rPr lang="en-US" sz="2543">
                <a:solidFill>
                  <a:srgbClr val="FFFFFF"/>
                </a:solidFill>
                <a:latin typeface="Montserrat Ultra-Bold"/>
              </a:rPr>
              <a:t>Mesure l’</a:t>
            </a:r>
            <a:r>
              <a:rPr lang="en-US" sz="2543">
                <a:solidFill>
                  <a:srgbClr val="3EA2A7"/>
                </a:solidFill>
                <a:latin typeface="Montserrat Ultra-Bold"/>
              </a:rPr>
              <a:t>empreinte carbone</a:t>
            </a:r>
            <a:r>
              <a:rPr lang="en-US" sz="2543">
                <a:solidFill>
                  <a:srgbClr val="FFFFFF"/>
                </a:solidFill>
                <a:latin typeface="Montserrat Ultra-Bold"/>
              </a:rPr>
              <a:t> de ses menus et prestations</a:t>
            </a:r>
          </a:p>
        </p:txBody>
      </p:sp>
      <p:grpSp>
        <p:nvGrpSpPr>
          <p:cNvPr name="Group 34" id="34"/>
          <p:cNvGrpSpPr/>
          <p:nvPr/>
        </p:nvGrpSpPr>
        <p:grpSpPr>
          <a:xfrm rot="0">
            <a:off x="417144" y="7512078"/>
            <a:ext cx="3347502" cy="1112102"/>
            <a:chOff x="0" y="0"/>
            <a:chExt cx="4463336" cy="1482803"/>
          </a:xfrm>
        </p:grpSpPr>
        <p:sp>
          <p:nvSpPr>
            <p:cNvPr name="TextBox 35" id="35"/>
            <p:cNvSpPr txBox="true"/>
            <p:nvPr/>
          </p:nvSpPr>
          <p:spPr>
            <a:xfrm rot="0">
              <a:off x="0" y="9525"/>
              <a:ext cx="4463336" cy="270617"/>
            </a:xfrm>
            <a:prstGeom prst="rect">
              <a:avLst/>
            </a:prstGeom>
          </p:spPr>
          <p:txBody>
            <a:bodyPr anchor="t" rtlCol="false" tIns="0" lIns="0" bIns="0" rIns="0">
              <a:spAutoFit/>
            </a:bodyPr>
            <a:lstStyle/>
            <a:p>
              <a:pPr>
                <a:lnSpc>
                  <a:spcPts val="1461"/>
                </a:lnSpc>
              </a:pPr>
              <a:r>
                <a:rPr lang="en-US" sz="1392">
                  <a:solidFill>
                    <a:srgbClr val="000000"/>
                  </a:solidFill>
                  <a:latin typeface="Montserrat Classic Bold"/>
                </a:rPr>
                <a:t>BÉNÉFICES</a:t>
              </a:r>
            </a:p>
          </p:txBody>
        </p:sp>
        <p:sp>
          <p:nvSpPr>
            <p:cNvPr name="TextBox 36" id="36"/>
            <p:cNvSpPr txBox="true"/>
            <p:nvPr/>
          </p:nvSpPr>
          <p:spPr>
            <a:xfrm rot="0">
              <a:off x="0" y="411416"/>
              <a:ext cx="4095646" cy="1071387"/>
            </a:xfrm>
            <a:prstGeom prst="rect">
              <a:avLst/>
            </a:prstGeom>
          </p:spPr>
          <p:txBody>
            <a:bodyPr anchor="t" rtlCol="false" tIns="0" lIns="0" bIns="0" rIns="0">
              <a:spAutoFit/>
            </a:bodyPr>
            <a:lstStyle/>
            <a:p>
              <a:pPr marL="194937" indent="-97468" lvl="1">
                <a:lnSpc>
                  <a:spcPts val="1056"/>
                </a:lnSpc>
                <a:buFont typeface="Arial"/>
                <a:buChar char="•"/>
              </a:pPr>
              <a:r>
                <a:rPr lang="en-US" sz="902">
                  <a:solidFill>
                    <a:srgbClr val="000000"/>
                  </a:solidFill>
                  <a:latin typeface="Montserrat"/>
                </a:rPr>
                <a:t>Responsabilité environnementale</a:t>
              </a:r>
            </a:p>
            <a:p>
              <a:pPr marL="194937" indent="-97468" lvl="1">
                <a:lnSpc>
                  <a:spcPts val="1056"/>
                </a:lnSpc>
                <a:buFont typeface="Arial"/>
                <a:buChar char="•"/>
              </a:pPr>
              <a:r>
                <a:rPr lang="en-US" sz="902">
                  <a:solidFill>
                    <a:srgbClr val="000000"/>
                  </a:solidFill>
                  <a:latin typeface="Montserrat"/>
                </a:rPr>
                <a:t>Répondre aux attentes croissantes des convives</a:t>
              </a:r>
            </a:p>
            <a:p>
              <a:pPr marL="194937" indent="-97468" lvl="1">
                <a:lnSpc>
                  <a:spcPts val="1056"/>
                </a:lnSpc>
                <a:buFont typeface="Arial"/>
                <a:buChar char="•"/>
              </a:pPr>
              <a:r>
                <a:rPr lang="en-US" sz="902">
                  <a:solidFill>
                    <a:srgbClr val="000000"/>
                  </a:solidFill>
                  <a:latin typeface="Montserrat"/>
                </a:rPr>
                <a:t>Positionnement engagé : faites valoir votre exemplarité</a:t>
              </a:r>
            </a:p>
            <a:p>
              <a:pPr marL="194937" indent="-97468" lvl="1">
                <a:lnSpc>
                  <a:spcPts val="1056"/>
                </a:lnSpc>
                <a:buFont typeface="Arial"/>
                <a:buChar char="•"/>
              </a:pPr>
              <a:r>
                <a:rPr lang="en-US" sz="902">
                  <a:solidFill>
                    <a:srgbClr val="000000"/>
                  </a:solidFill>
                  <a:latin typeface="Montserrat"/>
                </a:rPr>
                <a:t>Faire que cette empreinte soit un critère de décision extra financier</a:t>
              </a:r>
            </a:p>
          </p:txBody>
        </p:sp>
      </p:grpSp>
      <p:grpSp>
        <p:nvGrpSpPr>
          <p:cNvPr name="Group 37" id="37"/>
          <p:cNvGrpSpPr/>
          <p:nvPr/>
        </p:nvGrpSpPr>
        <p:grpSpPr>
          <a:xfrm rot="0">
            <a:off x="4147779" y="6849262"/>
            <a:ext cx="4453624" cy="1597109"/>
            <a:chOff x="0" y="0"/>
            <a:chExt cx="1741523" cy="624525"/>
          </a:xfrm>
        </p:grpSpPr>
        <p:sp>
          <p:nvSpPr>
            <p:cNvPr name="Freeform 38" id="38"/>
            <p:cNvSpPr/>
            <p:nvPr/>
          </p:nvSpPr>
          <p:spPr>
            <a:xfrm flipH="false" flipV="false" rot="0">
              <a:off x="0" y="0"/>
              <a:ext cx="1741523" cy="624525"/>
            </a:xfrm>
            <a:custGeom>
              <a:avLst/>
              <a:gdLst/>
              <a:ahLst/>
              <a:cxnLst/>
              <a:rect r="r" b="b" t="t" l="l"/>
              <a:pathLst>
                <a:path h="624525" w="1741523">
                  <a:moveTo>
                    <a:pt x="0" y="0"/>
                  </a:moveTo>
                  <a:lnTo>
                    <a:pt x="1741523" y="0"/>
                  </a:lnTo>
                  <a:lnTo>
                    <a:pt x="1741523" y="624525"/>
                  </a:lnTo>
                  <a:lnTo>
                    <a:pt x="0" y="624525"/>
                  </a:lnTo>
                  <a:close/>
                </a:path>
              </a:pathLst>
            </a:custGeom>
            <a:solidFill>
              <a:srgbClr val="072E33"/>
            </a:solidFill>
          </p:spPr>
        </p:sp>
        <p:sp>
          <p:nvSpPr>
            <p:cNvPr name="TextBox 39" id="39"/>
            <p:cNvSpPr txBox="true"/>
            <p:nvPr/>
          </p:nvSpPr>
          <p:spPr>
            <a:xfrm>
              <a:off x="0" y="-28575"/>
              <a:ext cx="1741523" cy="653100"/>
            </a:xfrm>
            <a:prstGeom prst="rect">
              <a:avLst/>
            </a:prstGeom>
          </p:spPr>
          <p:txBody>
            <a:bodyPr anchor="ctr" rtlCol="false" tIns="50800" lIns="50800" bIns="50800" rIns="50800"/>
            <a:lstStyle/>
            <a:p>
              <a:pPr algn="ctr">
                <a:lnSpc>
                  <a:spcPts val="1960"/>
                </a:lnSpc>
              </a:pPr>
            </a:p>
          </p:txBody>
        </p:sp>
      </p:grpSp>
      <p:grpSp>
        <p:nvGrpSpPr>
          <p:cNvPr name="Group 40" id="40"/>
          <p:cNvGrpSpPr/>
          <p:nvPr/>
        </p:nvGrpSpPr>
        <p:grpSpPr>
          <a:xfrm rot="0">
            <a:off x="3842522" y="7080049"/>
            <a:ext cx="731054" cy="850681"/>
            <a:chOff x="0" y="0"/>
            <a:chExt cx="698500" cy="812800"/>
          </a:xfrm>
        </p:grpSpPr>
        <p:sp>
          <p:nvSpPr>
            <p:cNvPr name="Freeform 41" id="41"/>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FECB65"/>
            </a:solidFill>
          </p:spPr>
        </p:sp>
        <p:sp>
          <p:nvSpPr>
            <p:cNvPr name="TextBox 42" id="42"/>
            <p:cNvSpPr txBox="true"/>
            <p:nvPr/>
          </p:nvSpPr>
          <p:spPr>
            <a:xfrm>
              <a:off x="0" y="111125"/>
              <a:ext cx="698500" cy="561975"/>
            </a:xfrm>
            <a:prstGeom prst="rect">
              <a:avLst/>
            </a:prstGeom>
          </p:spPr>
          <p:txBody>
            <a:bodyPr anchor="ctr" rtlCol="false" tIns="50800" lIns="50800" bIns="50800" rIns="50800"/>
            <a:lstStyle/>
            <a:p>
              <a:pPr algn="ctr">
                <a:lnSpc>
                  <a:spcPts val="1960"/>
                </a:lnSpc>
              </a:pPr>
            </a:p>
          </p:txBody>
        </p:sp>
      </p:grpSp>
      <p:sp>
        <p:nvSpPr>
          <p:cNvPr name="TextBox 43" id="43"/>
          <p:cNvSpPr txBox="true"/>
          <p:nvPr/>
        </p:nvSpPr>
        <p:spPr>
          <a:xfrm rot="0">
            <a:off x="4786374" y="7046242"/>
            <a:ext cx="1799900" cy="215059"/>
          </a:xfrm>
          <a:prstGeom prst="rect">
            <a:avLst/>
          </a:prstGeom>
        </p:spPr>
        <p:txBody>
          <a:bodyPr anchor="t" rtlCol="false" tIns="0" lIns="0" bIns="0" rIns="0">
            <a:spAutoFit/>
          </a:bodyPr>
          <a:lstStyle/>
          <a:p>
            <a:pPr>
              <a:lnSpc>
                <a:spcPts val="1704"/>
              </a:lnSpc>
            </a:pPr>
            <a:r>
              <a:rPr lang="en-US" sz="1456">
                <a:solidFill>
                  <a:srgbClr val="FECB65"/>
                </a:solidFill>
                <a:latin typeface="Montserrat Heavy"/>
              </a:rPr>
              <a:t>COMMUNIQUER</a:t>
            </a:r>
          </a:p>
        </p:txBody>
      </p:sp>
      <p:sp>
        <p:nvSpPr>
          <p:cNvPr name="TextBox 44" id="44"/>
          <p:cNvSpPr txBox="true"/>
          <p:nvPr/>
        </p:nvSpPr>
        <p:spPr>
          <a:xfrm rot="0">
            <a:off x="4786374" y="7265399"/>
            <a:ext cx="2522597" cy="699479"/>
          </a:xfrm>
          <a:prstGeom prst="rect">
            <a:avLst/>
          </a:prstGeom>
        </p:spPr>
        <p:txBody>
          <a:bodyPr anchor="t" rtlCol="false" tIns="0" lIns="0" bIns="0" rIns="0">
            <a:spAutoFit/>
          </a:bodyPr>
          <a:lstStyle/>
          <a:p>
            <a:pPr algn="just">
              <a:lnSpc>
                <a:spcPts val="904"/>
              </a:lnSpc>
            </a:pPr>
            <a:r>
              <a:rPr lang="en-US" sz="772">
                <a:solidFill>
                  <a:srgbClr val="FFFFFF"/>
                </a:solidFill>
                <a:latin typeface="Montserrat"/>
              </a:rPr>
              <a:t>Une fois la prestation terminée, obtenez un reporting détaillé de l’empreinte carbone : par p</a:t>
            </a:r>
            <a:r>
              <a:rPr lang="en-US" sz="772">
                <a:solidFill>
                  <a:srgbClr val="FFFFFF"/>
                </a:solidFill>
                <a:latin typeface="Montserrat"/>
              </a:rPr>
              <a:t>ièce / article, par menu et de la prestation. Communiquez sur vos résultats en toute transparence et diffusez vos bonnes pratiques en évitant le greenwashing !</a:t>
            </a:r>
          </a:p>
        </p:txBody>
      </p:sp>
      <p:sp>
        <p:nvSpPr>
          <p:cNvPr name="TextBox 45" id="45"/>
          <p:cNvSpPr txBox="true"/>
          <p:nvPr/>
        </p:nvSpPr>
        <p:spPr>
          <a:xfrm rot="0">
            <a:off x="421678" y="10303080"/>
            <a:ext cx="7560000" cy="120699"/>
          </a:xfrm>
          <a:prstGeom prst="rect">
            <a:avLst/>
          </a:prstGeom>
        </p:spPr>
        <p:txBody>
          <a:bodyPr anchor="t" rtlCol="false" tIns="0" lIns="0" bIns="0" rIns="0">
            <a:spAutoFit/>
          </a:bodyPr>
          <a:lstStyle/>
          <a:p>
            <a:pPr marL="0" indent="0" lvl="0">
              <a:lnSpc>
                <a:spcPts val="988"/>
              </a:lnSpc>
              <a:spcBef>
                <a:spcPct val="0"/>
              </a:spcBef>
            </a:pPr>
            <a:r>
              <a:rPr lang="en-US" sz="706">
                <a:solidFill>
                  <a:srgbClr val="101010"/>
                </a:solidFill>
                <a:latin typeface="Montserrat"/>
              </a:rPr>
              <a:t> Source : Infopro Digital Media, 2023</a:t>
            </a:r>
          </a:p>
        </p:txBody>
      </p:sp>
      <p:grpSp>
        <p:nvGrpSpPr>
          <p:cNvPr name="Group 46" id="46"/>
          <p:cNvGrpSpPr/>
          <p:nvPr/>
        </p:nvGrpSpPr>
        <p:grpSpPr>
          <a:xfrm rot="0">
            <a:off x="400581" y="5631302"/>
            <a:ext cx="3362856" cy="1642296"/>
            <a:chOff x="0" y="0"/>
            <a:chExt cx="4483808" cy="2189728"/>
          </a:xfrm>
        </p:grpSpPr>
        <p:sp>
          <p:nvSpPr>
            <p:cNvPr name="TextBox 47" id="47"/>
            <p:cNvSpPr txBox="true"/>
            <p:nvPr/>
          </p:nvSpPr>
          <p:spPr>
            <a:xfrm rot="0">
              <a:off x="0" y="407142"/>
              <a:ext cx="3952563" cy="1782587"/>
            </a:xfrm>
            <a:prstGeom prst="rect">
              <a:avLst/>
            </a:prstGeom>
          </p:spPr>
          <p:txBody>
            <a:bodyPr anchor="t" rtlCol="false" tIns="0" lIns="0" bIns="0" rIns="0">
              <a:spAutoFit/>
            </a:bodyPr>
            <a:lstStyle/>
            <a:p>
              <a:pPr algn="just">
                <a:lnSpc>
                  <a:spcPts val="1056"/>
                </a:lnSpc>
              </a:pPr>
              <a:r>
                <a:rPr lang="en-US" sz="902">
                  <a:solidFill>
                    <a:srgbClr val="000000"/>
                  </a:solidFill>
                  <a:latin typeface="Montserrat"/>
                </a:rPr>
                <a:t>Dans une démarche durable et pour compléter nos savoir-faire, nous proposons à nos clients de mesurer l’empreinte carbone de nos pièces, de nos menus et même de notre prestation traiteur dans son intégralité. Pour vous assurer un résultat fiable, nous avons un partenariat avec Climeet, LA solution pour s’engager vers un événementiel bas carbone impliquant toutes les parties prenantes. Et si vous étiez à la base de cette dynamique responsable ?</a:t>
              </a:r>
            </a:p>
          </p:txBody>
        </p:sp>
        <p:sp>
          <p:nvSpPr>
            <p:cNvPr name="TextBox 48" id="48"/>
            <p:cNvSpPr txBox="true"/>
            <p:nvPr/>
          </p:nvSpPr>
          <p:spPr>
            <a:xfrm rot="0">
              <a:off x="20472" y="9525"/>
              <a:ext cx="4463336" cy="270617"/>
            </a:xfrm>
            <a:prstGeom prst="rect">
              <a:avLst/>
            </a:prstGeom>
          </p:spPr>
          <p:txBody>
            <a:bodyPr anchor="t" rtlCol="false" tIns="0" lIns="0" bIns="0" rIns="0">
              <a:spAutoFit/>
            </a:bodyPr>
            <a:lstStyle/>
            <a:p>
              <a:pPr>
                <a:lnSpc>
                  <a:spcPts val="1461"/>
                </a:lnSpc>
              </a:pPr>
              <a:r>
                <a:rPr lang="en-US" sz="1392">
                  <a:solidFill>
                    <a:srgbClr val="000000"/>
                  </a:solidFill>
                  <a:latin typeface="Montserrat Classic Bold"/>
                </a:rPr>
                <a:t>NOTRE SOLUTION</a:t>
              </a:r>
            </a:p>
          </p:txBody>
        </p:sp>
      </p:grpSp>
      <p:sp>
        <p:nvSpPr>
          <p:cNvPr name="Freeform 49" id="49"/>
          <p:cNvSpPr/>
          <p:nvPr/>
        </p:nvSpPr>
        <p:spPr>
          <a:xfrm flipH="false" flipV="false" rot="0">
            <a:off x="4015376" y="7292657"/>
            <a:ext cx="395096" cy="395096"/>
          </a:xfrm>
          <a:custGeom>
            <a:avLst/>
            <a:gdLst/>
            <a:ahLst/>
            <a:cxnLst/>
            <a:rect r="r" b="b" t="t" l="l"/>
            <a:pathLst>
              <a:path h="395096" w="395096">
                <a:moveTo>
                  <a:pt x="0" y="0"/>
                </a:moveTo>
                <a:lnTo>
                  <a:pt x="395097" y="0"/>
                </a:lnTo>
                <a:lnTo>
                  <a:pt x="395097" y="395096"/>
                </a:lnTo>
                <a:lnTo>
                  <a:pt x="0" y="3950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50" id="50"/>
          <p:cNvSpPr txBox="true"/>
          <p:nvPr/>
        </p:nvSpPr>
        <p:spPr>
          <a:xfrm rot="0">
            <a:off x="400581" y="563263"/>
            <a:ext cx="2247454" cy="371639"/>
          </a:xfrm>
          <a:prstGeom prst="rect">
            <a:avLst/>
          </a:prstGeom>
        </p:spPr>
        <p:txBody>
          <a:bodyPr anchor="t" rtlCol="false" tIns="0" lIns="0" bIns="0" rIns="0">
            <a:spAutoFit/>
          </a:bodyPr>
          <a:lstStyle/>
          <a:p>
            <a:pPr>
              <a:lnSpc>
                <a:spcPts val="2975"/>
              </a:lnSpc>
            </a:pPr>
            <a:r>
              <a:rPr lang="en-US" sz="2543">
                <a:solidFill>
                  <a:srgbClr val="000000"/>
                </a:solidFill>
                <a:latin typeface="Montserrat Bold"/>
              </a:rPr>
              <a:t>VOTRE LOGO</a:t>
            </a:r>
          </a:p>
        </p:txBody>
      </p:sp>
      <p:grpSp>
        <p:nvGrpSpPr>
          <p:cNvPr name="Group 51" id="51"/>
          <p:cNvGrpSpPr/>
          <p:nvPr/>
        </p:nvGrpSpPr>
        <p:grpSpPr>
          <a:xfrm rot="0">
            <a:off x="-462360" y="8748006"/>
            <a:ext cx="8311909" cy="1675773"/>
            <a:chOff x="0" y="0"/>
            <a:chExt cx="3378082" cy="681059"/>
          </a:xfrm>
        </p:grpSpPr>
        <p:sp>
          <p:nvSpPr>
            <p:cNvPr name="Freeform 52" id="52"/>
            <p:cNvSpPr/>
            <p:nvPr/>
          </p:nvSpPr>
          <p:spPr>
            <a:xfrm flipH="false" flipV="false" rot="0">
              <a:off x="0" y="0"/>
              <a:ext cx="3378082" cy="681059"/>
            </a:xfrm>
            <a:custGeom>
              <a:avLst/>
              <a:gdLst/>
              <a:ahLst/>
              <a:cxnLst/>
              <a:rect r="r" b="b" t="t" l="l"/>
              <a:pathLst>
                <a:path h="681059" w="3378082">
                  <a:moveTo>
                    <a:pt x="0" y="0"/>
                  </a:moveTo>
                  <a:lnTo>
                    <a:pt x="3378082" y="0"/>
                  </a:lnTo>
                  <a:lnTo>
                    <a:pt x="3378082" y="681059"/>
                  </a:lnTo>
                  <a:lnTo>
                    <a:pt x="0" y="681059"/>
                  </a:lnTo>
                  <a:close/>
                </a:path>
              </a:pathLst>
            </a:custGeom>
            <a:solidFill>
              <a:srgbClr val="F8F8F8"/>
            </a:solidFill>
          </p:spPr>
        </p:sp>
        <p:sp>
          <p:nvSpPr>
            <p:cNvPr name="TextBox 53" id="53"/>
            <p:cNvSpPr txBox="true"/>
            <p:nvPr/>
          </p:nvSpPr>
          <p:spPr>
            <a:xfrm>
              <a:off x="0" y="-28575"/>
              <a:ext cx="3378082" cy="709634"/>
            </a:xfrm>
            <a:prstGeom prst="rect">
              <a:avLst/>
            </a:prstGeom>
          </p:spPr>
          <p:txBody>
            <a:bodyPr anchor="ctr" rtlCol="false" tIns="50800" lIns="50800" bIns="50800" rIns="50800"/>
            <a:lstStyle/>
            <a:p>
              <a:pPr algn="ctr">
                <a:lnSpc>
                  <a:spcPts val="1960"/>
                </a:lnSpc>
              </a:pPr>
            </a:p>
          </p:txBody>
        </p:sp>
      </p:grpSp>
      <p:sp>
        <p:nvSpPr>
          <p:cNvPr name="Freeform 54" id="54"/>
          <p:cNvSpPr/>
          <p:nvPr/>
        </p:nvSpPr>
        <p:spPr>
          <a:xfrm flipH="false" flipV="false" rot="0">
            <a:off x="4573576" y="9376754"/>
            <a:ext cx="470405" cy="492571"/>
          </a:xfrm>
          <a:custGeom>
            <a:avLst/>
            <a:gdLst/>
            <a:ahLst/>
            <a:cxnLst/>
            <a:rect r="r" b="b" t="t" l="l"/>
            <a:pathLst>
              <a:path h="492571" w="470405">
                <a:moveTo>
                  <a:pt x="0" y="0"/>
                </a:moveTo>
                <a:lnTo>
                  <a:pt x="470405" y="0"/>
                </a:lnTo>
                <a:lnTo>
                  <a:pt x="470405" y="492571"/>
                </a:lnTo>
                <a:lnTo>
                  <a:pt x="0" y="49257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55" id="55"/>
          <p:cNvSpPr/>
          <p:nvPr/>
        </p:nvSpPr>
        <p:spPr>
          <a:xfrm flipH="false" flipV="false" rot="0">
            <a:off x="5477237" y="8964743"/>
            <a:ext cx="1831735" cy="1292136"/>
          </a:xfrm>
          <a:custGeom>
            <a:avLst/>
            <a:gdLst/>
            <a:ahLst/>
            <a:cxnLst/>
            <a:rect r="r" b="b" t="t" l="l"/>
            <a:pathLst>
              <a:path h="1292136" w="1831735">
                <a:moveTo>
                  <a:pt x="0" y="0"/>
                </a:moveTo>
                <a:lnTo>
                  <a:pt x="1831735" y="0"/>
                </a:lnTo>
                <a:lnTo>
                  <a:pt x="1831735" y="1292136"/>
                </a:lnTo>
                <a:lnTo>
                  <a:pt x="0" y="1292136"/>
                </a:lnTo>
                <a:lnTo>
                  <a:pt x="0" y="0"/>
                </a:lnTo>
                <a:close/>
              </a:path>
            </a:pathLst>
          </a:custGeom>
          <a:blipFill>
            <a:blip r:embed="rId12"/>
            <a:stretch>
              <a:fillRect l="0" t="0" r="0" b="0"/>
            </a:stretch>
          </a:blipFill>
        </p:spPr>
      </p:sp>
      <p:sp>
        <p:nvSpPr>
          <p:cNvPr name="TextBox 56" id="56"/>
          <p:cNvSpPr txBox="true"/>
          <p:nvPr/>
        </p:nvSpPr>
        <p:spPr>
          <a:xfrm rot="0">
            <a:off x="400581" y="8853136"/>
            <a:ext cx="3070467" cy="218815"/>
          </a:xfrm>
          <a:prstGeom prst="rect">
            <a:avLst/>
          </a:prstGeom>
        </p:spPr>
        <p:txBody>
          <a:bodyPr anchor="t" rtlCol="false" tIns="0" lIns="0" bIns="0" rIns="0">
            <a:spAutoFit/>
          </a:bodyPr>
          <a:lstStyle/>
          <a:p>
            <a:pPr>
              <a:lnSpc>
                <a:spcPts val="1628"/>
              </a:lnSpc>
            </a:pPr>
            <a:r>
              <a:rPr lang="en-US" sz="1392">
                <a:solidFill>
                  <a:srgbClr val="000000"/>
                </a:solidFill>
                <a:latin typeface="Montserrat Classic Bold"/>
              </a:rPr>
              <a:t>LIVRABLES</a:t>
            </a:r>
          </a:p>
        </p:txBody>
      </p:sp>
      <p:sp>
        <p:nvSpPr>
          <p:cNvPr name="TextBox 57" id="57"/>
          <p:cNvSpPr txBox="true"/>
          <p:nvPr/>
        </p:nvSpPr>
        <p:spPr>
          <a:xfrm rot="0">
            <a:off x="421678" y="9205301"/>
            <a:ext cx="3852470" cy="1070240"/>
          </a:xfrm>
          <a:prstGeom prst="rect">
            <a:avLst/>
          </a:prstGeom>
        </p:spPr>
        <p:txBody>
          <a:bodyPr anchor="t" rtlCol="false" tIns="0" lIns="0" bIns="0" rIns="0">
            <a:spAutoFit/>
          </a:bodyPr>
          <a:lstStyle/>
          <a:p>
            <a:pPr>
              <a:lnSpc>
                <a:spcPts val="1056"/>
              </a:lnSpc>
            </a:pPr>
            <a:r>
              <a:rPr lang="en-US" sz="902">
                <a:solidFill>
                  <a:srgbClr val="000000"/>
                </a:solidFill>
                <a:latin typeface="Montserrat"/>
              </a:rPr>
              <a:t>Une </a:t>
            </a:r>
            <a:r>
              <a:rPr lang="en-US" sz="902">
                <a:solidFill>
                  <a:srgbClr val="000000"/>
                </a:solidFill>
                <a:latin typeface="Montserrat Bold"/>
              </a:rPr>
              <a:t>mesure</a:t>
            </a:r>
            <a:r>
              <a:rPr lang="en-US" sz="902">
                <a:solidFill>
                  <a:srgbClr val="000000"/>
                </a:solidFill>
                <a:latin typeface="Montserrat"/>
              </a:rPr>
              <a:t> suffisamment détaillée des </a:t>
            </a:r>
            <a:r>
              <a:rPr lang="en-US" sz="902">
                <a:solidFill>
                  <a:srgbClr val="000000"/>
                </a:solidFill>
                <a:latin typeface="Montserrat Bold"/>
              </a:rPr>
              <a:t>articles </a:t>
            </a:r>
            <a:r>
              <a:rPr lang="en-US" sz="902">
                <a:solidFill>
                  <a:srgbClr val="000000"/>
                </a:solidFill>
                <a:latin typeface="Montserrat"/>
              </a:rPr>
              <a:t>qui composent vos </a:t>
            </a:r>
            <a:r>
              <a:rPr lang="en-US" sz="902">
                <a:solidFill>
                  <a:srgbClr val="000000"/>
                </a:solidFill>
                <a:latin typeface="Montserrat Bold"/>
              </a:rPr>
              <a:t>menus</a:t>
            </a:r>
            <a:r>
              <a:rPr lang="en-US" sz="902">
                <a:solidFill>
                  <a:srgbClr val="000000"/>
                </a:solidFill>
                <a:latin typeface="Montserrat"/>
              </a:rPr>
              <a:t> pour en déterminer la pertinence au regard de votre engagement.</a:t>
            </a:r>
          </a:p>
          <a:p>
            <a:pPr>
              <a:lnSpc>
                <a:spcPts val="1056"/>
              </a:lnSpc>
            </a:pPr>
          </a:p>
          <a:p>
            <a:pPr>
              <a:lnSpc>
                <a:spcPts val="1056"/>
              </a:lnSpc>
            </a:pPr>
            <a:r>
              <a:rPr lang="en-US" sz="902">
                <a:solidFill>
                  <a:srgbClr val="000000"/>
                </a:solidFill>
                <a:latin typeface="Montserrat"/>
              </a:rPr>
              <a:t>Un </a:t>
            </a:r>
            <a:r>
              <a:rPr lang="en-US" sz="902">
                <a:solidFill>
                  <a:srgbClr val="000000"/>
                </a:solidFill>
                <a:latin typeface="Montserrat Bold"/>
              </a:rPr>
              <a:t>c</a:t>
            </a:r>
            <a:r>
              <a:rPr lang="en-US" sz="902">
                <a:solidFill>
                  <a:srgbClr val="000000"/>
                </a:solidFill>
                <a:latin typeface="Montserrat Bold"/>
              </a:rPr>
              <a:t>ertificat</a:t>
            </a:r>
            <a:r>
              <a:rPr lang="en-US" sz="902">
                <a:solidFill>
                  <a:srgbClr val="000000"/>
                </a:solidFill>
                <a:latin typeface="Montserrat"/>
              </a:rPr>
              <a:t> </a:t>
            </a:r>
            <a:r>
              <a:rPr lang="en-US" sz="902">
                <a:solidFill>
                  <a:srgbClr val="000000"/>
                </a:solidFill>
                <a:latin typeface="Montserrat Bold"/>
              </a:rPr>
              <a:t>d’empreinte carbone</a:t>
            </a:r>
            <a:r>
              <a:rPr lang="en-US" sz="902">
                <a:solidFill>
                  <a:srgbClr val="000000"/>
                </a:solidFill>
                <a:latin typeface="Montserrat"/>
              </a:rPr>
              <a:t> exploitable et diffusable.</a:t>
            </a:r>
          </a:p>
          <a:p>
            <a:pPr>
              <a:lnSpc>
                <a:spcPts val="1056"/>
              </a:lnSpc>
            </a:pPr>
          </a:p>
          <a:p>
            <a:pPr>
              <a:lnSpc>
                <a:spcPts val="1056"/>
              </a:lnSpc>
            </a:pPr>
            <a:r>
              <a:rPr lang="en-US" sz="902">
                <a:solidFill>
                  <a:srgbClr val="000000"/>
                </a:solidFill>
                <a:latin typeface="Montserrat"/>
              </a:rPr>
              <a:t>Un </a:t>
            </a:r>
            <a:r>
              <a:rPr lang="en-US" sz="902">
                <a:solidFill>
                  <a:srgbClr val="000000"/>
                </a:solidFill>
                <a:latin typeface="Montserrat Bold"/>
              </a:rPr>
              <a:t>rapport détaillé</a:t>
            </a:r>
            <a:r>
              <a:rPr lang="en-US" sz="902">
                <a:solidFill>
                  <a:srgbClr val="000000"/>
                </a:solidFill>
                <a:latin typeface="Montserrat"/>
              </a:rPr>
              <a:t> pour comprendre l’impact environnemental de votre réception ainsi que les trajectoires d’amélioration.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DAF77xFDdoM</dc:identifier>
  <dcterms:modified xsi:type="dcterms:W3CDTF">2011-08-01T06:04:30Z</dcterms:modified>
  <cp:revision>1</cp:revision>
  <dc:title>One_Pager Climeet</dc:title>
</cp:coreProperties>
</file>