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8"/>
  </p:sldIdLst>
  <p:sldSz cx="7556500" cy="106934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Open Sans" charset="1" panose="020B0606030504020204"/>
      <p:regular r:id="rId12"/>
    </p:embeddedFont>
    <p:embeddedFont>
      <p:font typeface="Open Sans Bold" charset="1" panose="020B0806030504020204"/>
      <p:regular r:id="rId13"/>
    </p:embeddedFont>
    <p:embeddedFont>
      <p:font typeface="Open Sans Italics" charset="1" panose="020B0606030504020204"/>
      <p:regular r:id="rId14"/>
    </p:embeddedFont>
    <p:embeddedFont>
      <p:font typeface="Open Sans Bold Italics" charset="1" panose="020B080603050402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Ultra-Bold" charset="1" panose="00000000000000000000"/>
      <p:regular r:id="rId18"/>
    </p:embeddedFont>
    <p:embeddedFont>
      <p:font typeface="Open Sans Ultra-Bold Italics" charset="1" panose="00000000000000000000"/>
      <p:regular r:id="rId19"/>
    </p:embeddedFont>
    <p:embeddedFont>
      <p:font typeface="Montserrat" charset="1" panose="00000500000000000000"/>
      <p:regular r:id="rId20"/>
    </p:embeddedFont>
    <p:embeddedFont>
      <p:font typeface="Montserrat Bold" charset="1" panose="000008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Montserrat Bold Italics" charset="1" panose="00000800000000000000"/>
      <p:regular r:id="rId23"/>
    </p:embeddedFont>
    <p:embeddedFont>
      <p:font typeface="Montserrat Thin" charset="1" panose="00000300000000000000"/>
      <p:regular r:id="rId24"/>
    </p:embeddedFont>
    <p:embeddedFont>
      <p:font typeface="Montserrat Thin Italics" charset="1" panose="00000300000000000000"/>
      <p:regular r:id="rId25"/>
    </p:embeddedFont>
    <p:embeddedFont>
      <p:font typeface="Montserrat Extra-Light" charset="1" panose="00000300000000000000"/>
      <p:regular r:id="rId26"/>
    </p:embeddedFont>
    <p:embeddedFont>
      <p:font typeface="Montserrat Extra-Light Italics" charset="1" panose="00000300000000000000"/>
      <p:regular r:id="rId27"/>
    </p:embeddedFont>
    <p:embeddedFont>
      <p:font typeface="Montserrat Light" charset="1" panose="00000400000000000000"/>
      <p:regular r:id="rId28"/>
    </p:embeddedFont>
    <p:embeddedFont>
      <p:font typeface="Montserrat Light Italics" charset="1" panose="00000400000000000000"/>
      <p:regular r:id="rId29"/>
    </p:embeddedFont>
    <p:embeddedFont>
      <p:font typeface="Montserrat Medium" charset="1" panose="00000600000000000000"/>
      <p:regular r:id="rId30"/>
    </p:embeddedFont>
    <p:embeddedFont>
      <p:font typeface="Montserrat Medium Italics" charset="1" panose="00000600000000000000"/>
      <p:regular r:id="rId31"/>
    </p:embeddedFont>
    <p:embeddedFont>
      <p:font typeface="Montserrat Semi-Bold" charset="1" panose="00000700000000000000"/>
      <p:regular r:id="rId32"/>
    </p:embeddedFont>
    <p:embeddedFont>
      <p:font typeface="Montserrat Semi-Bold Italics" charset="1" panose="00000700000000000000"/>
      <p:regular r:id="rId33"/>
    </p:embeddedFont>
    <p:embeddedFont>
      <p:font typeface="Montserrat Ultra-Bold" charset="1" panose="00000900000000000000"/>
      <p:regular r:id="rId34"/>
    </p:embeddedFont>
    <p:embeddedFont>
      <p:font typeface="Montserrat Ultra-Bold Italics" charset="1" panose="00000900000000000000"/>
      <p:regular r:id="rId35"/>
    </p:embeddedFont>
    <p:embeddedFont>
      <p:font typeface="Montserrat Heavy" charset="1" panose="00000A00000000000000"/>
      <p:regular r:id="rId36"/>
    </p:embeddedFont>
    <p:embeddedFont>
      <p:font typeface="Montserrat Heavy Italics" charset="1" panose="00000A0000000000000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66147" y="1430202"/>
            <a:ext cx="7895407" cy="2142869"/>
            <a:chOff x="0" y="0"/>
            <a:chExt cx="10527210" cy="285715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9631" r="0" b="29631"/>
            <a:stretch>
              <a:fillRect/>
            </a:stretch>
          </p:blipFill>
          <p:spPr>
            <a:xfrm flipH="false" flipV="false">
              <a:off x="0" y="0"/>
              <a:ext cx="10527210" cy="2857159"/>
            </a:xfrm>
            <a:prstGeom prst="rect">
              <a:avLst/>
            </a:prstGeom>
          </p:spPr>
        </p:pic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847233" y="-1032619"/>
            <a:ext cx="13508340" cy="4605691"/>
            <a:chOff x="0" y="0"/>
            <a:chExt cx="8007350" cy="27301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007350" cy="2730119"/>
            </a:xfrm>
            <a:custGeom>
              <a:avLst/>
              <a:gdLst/>
              <a:ahLst/>
              <a:cxnLst/>
              <a:rect r="r" b="b" t="t" l="l"/>
              <a:pathLst>
                <a:path h="2730119" w="8007350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blipFill>
              <a:blip r:embed="rId3"/>
              <a:stretch>
                <a:fillRect l="0" t="-9514" r="0" b="-7269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147779" y="3959336"/>
            <a:ext cx="4453624" cy="1312254"/>
            <a:chOff x="0" y="0"/>
            <a:chExt cx="1741523" cy="51313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41523" cy="513137"/>
            </a:xfrm>
            <a:custGeom>
              <a:avLst/>
              <a:gdLst/>
              <a:ahLst/>
              <a:cxnLst/>
              <a:rect r="r" b="b" t="t" l="l"/>
              <a:pathLst>
                <a:path h="513137" w="1741523">
                  <a:moveTo>
                    <a:pt x="0" y="0"/>
                  </a:moveTo>
                  <a:lnTo>
                    <a:pt x="1741523" y="0"/>
                  </a:lnTo>
                  <a:lnTo>
                    <a:pt x="1741523" y="513137"/>
                  </a:lnTo>
                  <a:lnTo>
                    <a:pt x="0" y="513137"/>
                  </a:lnTo>
                  <a:close/>
                </a:path>
              </a:pathLst>
            </a:custGeom>
            <a:solidFill>
              <a:srgbClr val="072E3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741523" cy="541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147779" y="5403658"/>
            <a:ext cx="4453624" cy="1312254"/>
            <a:chOff x="0" y="0"/>
            <a:chExt cx="1741523" cy="51313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41523" cy="513137"/>
            </a:xfrm>
            <a:custGeom>
              <a:avLst/>
              <a:gdLst/>
              <a:ahLst/>
              <a:cxnLst/>
              <a:rect r="r" b="b" t="t" l="l"/>
              <a:pathLst>
                <a:path h="513137" w="1741523">
                  <a:moveTo>
                    <a:pt x="0" y="0"/>
                  </a:moveTo>
                  <a:lnTo>
                    <a:pt x="1741523" y="0"/>
                  </a:lnTo>
                  <a:lnTo>
                    <a:pt x="1741523" y="513137"/>
                  </a:lnTo>
                  <a:lnTo>
                    <a:pt x="0" y="513137"/>
                  </a:lnTo>
                  <a:close/>
                </a:path>
              </a:pathLst>
            </a:custGeom>
            <a:solidFill>
              <a:srgbClr val="072E33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741523" cy="5417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147779" y="6847980"/>
            <a:ext cx="4453624" cy="1597109"/>
            <a:chOff x="0" y="0"/>
            <a:chExt cx="1741523" cy="62452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41523" cy="624525"/>
            </a:xfrm>
            <a:custGeom>
              <a:avLst/>
              <a:gdLst/>
              <a:ahLst/>
              <a:cxnLst/>
              <a:rect r="r" b="b" t="t" l="l"/>
              <a:pathLst>
                <a:path h="624525" w="1741523">
                  <a:moveTo>
                    <a:pt x="0" y="0"/>
                  </a:moveTo>
                  <a:lnTo>
                    <a:pt x="1741523" y="0"/>
                  </a:lnTo>
                  <a:lnTo>
                    <a:pt x="1741523" y="624525"/>
                  </a:lnTo>
                  <a:lnTo>
                    <a:pt x="0" y="624525"/>
                  </a:lnTo>
                  <a:close/>
                </a:path>
              </a:pathLst>
            </a:custGeom>
            <a:solidFill>
              <a:srgbClr val="072E3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741523" cy="65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842522" y="4190123"/>
            <a:ext cx="731054" cy="850681"/>
            <a:chOff x="0" y="0"/>
            <a:chExt cx="6985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ECB6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842522" y="5634445"/>
            <a:ext cx="731054" cy="850681"/>
            <a:chOff x="0" y="0"/>
            <a:chExt cx="6985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ECB6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842522" y="7078767"/>
            <a:ext cx="731054" cy="850681"/>
            <a:chOff x="0" y="0"/>
            <a:chExt cx="6985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ECB6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-462360" y="1430202"/>
            <a:ext cx="5183799" cy="2142869"/>
            <a:chOff x="0" y="0"/>
            <a:chExt cx="1857756" cy="76795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857756" cy="767956"/>
            </a:xfrm>
            <a:custGeom>
              <a:avLst/>
              <a:gdLst/>
              <a:ahLst/>
              <a:cxnLst/>
              <a:rect r="r" b="b" t="t" l="l"/>
              <a:pathLst>
                <a:path h="767956" w="1857756">
                  <a:moveTo>
                    <a:pt x="0" y="0"/>
                  </a:moveTo>
                  <a:lnTo>
                    <a:pt x="1857756" y="0"/>
                  </a:lnTo>
                  <a:lnTo>
                    <a:pt x="1857756" y="767956"/>
                  </a:lnTo>
                  <a:lnTo>
                    <a:pt x="0" y="767956"/>
                  </a:lnTo>
                  <a:close/>
                </a:path>
              </a:pathLst>
            </a:custGeom>
            <a:solidFill>
              <a:srgbClr val="072E33">
                <a:alpha val="76863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1857756" cy="796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1960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4015376" y="4422790"/>
            <a:ext cx="385345" cy="385345"/>
          </a:xfrm>
          <a:custGeom>
            <a:avLst/>
            <a:gdLst/>
            <a:ahLst/>
            <a:cxnLst/>
            <a:rect r="r" b="b" t="t" l="l"/>
            <a:pathLst>
              <a:path h="385345" w="385345">
                <a:moveTo>
                  <a:pt x="0" y="0"/>
                </a:moveTo>
                <a:lnTo>
                  <a:pt x="385346" y="0"/>
                </a:lnTo>
                <a:lnTo>
                  <a:pt x="385346" y="385346"/>
                </a:lnTo>
                <a:lnTo>
                  <a:pt x="0" y="385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988385" y="5937180"/>
            <a:ext cx="434681" cy="286346"/>
          </a:xfrm>
          <a:custGeom>
            <a:avLst/>
            <a:gdLst/>
            <a:ahLst/>
            <a:cxnLst/>
            <a:rect r="r" b="b" t="t" l="l"/>
            <a:pathLst>
              <a:path h="286346" w="434681">
                <a:moveTo>
                  <a:pt x="0" y="0"/>
                </a:moveTo>
                <a:lnTo>
                  <a:pt x="434681" y="0"/>
                </a:lnTo>
                <a:lnTo>
                  <a:pt x="434681" y="286347"/>
                </a:lnTo>
                <a:lnTo>
                  <a:pt x="0" y="2863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015376" y="7329288"/>
            <a:ext cx="358144" cy="349639"/>
          </a:xfrm>
          <a:custGeom>
            <a:avLst/>
            <a:gdLst/>
            <a:ahLst/>
            <a:cxnLst/>
            <a:rect r="r" b="b" t="t" l="l"/>
            <a:pathLst>
              <a:path h="349639" w="358144">
                <a:moveTo>
                  <a:pt x="0" y="0"/>
                </a:moveTo>
                <a:lnTo>
                  <a:pt x="358145" y="0"/>
                </a:lnTo>
                <a:lnTo>
                  <a:pt x="358145" y="349638"/>
                </a:lnTo>
                <a:lnTo>
                  <a:pt x="0" y="3496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417144" y="591165"/>
            <a:ext cx="1563091" cy="329670"/>
          </a:xfrm>
          <a:custGeom>
            <a:avLst/>
            <a:gdLst/>
            <a:ahLst/>
            <a:cxnLst/>
            <a:rect r="r" b="b" t="t" l="l"/>
            <a:pathLst>
              <a:path h="329670" w="1563091">
                <a:moveTo>
                  <a:pt x="0" y="0"/>
                </a:moveTo>
                <a:lnTo>
                  <a:pt x="1563091" y="0"/>
                </a:lnTo>
                <a:lnTo>
                  <a:pt x="1563091" y="329670"/>
                </a:lnTo>
                <a:lnTo>
                  <a:pt x="0" y="329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4786374" y="4156316"/>
            <a:ext cx="2082121" cy="21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04"/>
              </a:lnSpc>
            </a:pPr>
            <a:r>
              <a:rPr lang="en-US" sz="1456">
                <a:solidFill>
                  <a:srgbClr val="FECB65"/>
                </a:solidFill>
                <a:latin typeface="Montserrat Heavy"/>
              </a:rPr>
              <a:t>MESURER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786374" y="4375463"/>
            <a:ext cx="2522597" cy="2414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04"/>
              </a:lnSpc>
            </a:pPr>
            <a:r>
              <a:rPr lang="en-US" sz="772">
                <a:solidFill>
                  <a:srgbClr val="FFFFFF"/>
                </a:solidFill>
                <a:latin typeface="Montserrat"/>
              </a:rPr>
              <a:t>De manière fiable et simple l'empreinte carbone de vos événements.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786374" y="5600638"/>
            <a:ext cx="1478179" cy="21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04"/>
              </a:lnSpc>
            </a:pPr>
            <a:r>
              <a:rPr lang="en-US" sz="1456">
                <a:solidFill>
                  <a:srgbClr val="FECB65"/>
                </a:solidFill>
                <a:latin typeface="Montserrat Heavy"/>
              </a:rPr>
              <a:t>RÉDUIRE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86374" y="5819794"/>
            <a:ext cx="2522597" cy="584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04"/>
              </a:lnSpc>
            </a:pPr>
            <a:r>
              <a:rPr lang="en-US" sz="772">
                <a:solidFill>
                  <a:srgbClr val="FFFFFF"/>
                </a:solidFill>
                <a:latin typeface="Montserrat"/>
              </a:rPr>
              <a:t>Nous vous aidons à comprendre votre empreinte et à prioriser les actions sur les différents postes d’émissions, pour établir un plan de réduction concret, mesurable et réaliste pour ainsi concevoir des prestations éco-responsables.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786374" y="7044960"/>
            <a:ext cx="1478179" cy="21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04"/>
              </a:lnSpc>
            </a:pPr>
            <a:r>
              <a:rPr lang="en-US" sz="1456">
                <a:solidFill>
                  <a:srgbClr val="FECB65"/>
                </a:solidFill>
                <a:latin typeface="Montserrat Heavy"/>
              </a:rPr>
              <a:t>CONTRIBUER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786374" y="7264117"/>
            <a:ext cx="2522597" cy="813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04"/>
              </a:lnSpc>
            </a:pPr>
            <a:r>
              <a:rPr lang="en-US" sz="772">
                <a:solidFill>
                  <a:srgbClr val="FFFFFF"/>
                </a:solidFill>
                <a:latin typeface="Montserrat"/>
              </a:rPr>
              <a:t>En complément d'une stratégie de réduction ambitieuse, compensez vos émissions résiduelles pour contribuer aux objectifs de neutralité carbone mondiale. </a:t>
            </a:r>
            <a:r>
              <a:rPr lang="en-US" sz="772">
                <a:solidFill>
                  <a:srgbClr val="FFFFFF"/>
                </a:solidFill>
                <a:latin typeface="Montserrat"/>
              </a:rPr>
              <a:t>Financez des projets de réduction ou de séquestration d'émissions de gaz à effet de serre. Vous pouvez choisir et financer les projets qui vous correspondent.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-666147" y="5556078"/>
            <a:ext cx="4155026" cy="1490675"/>
            <a:chOff x="0" y="0"/>
            <a:chExt cx="1688664" cy="60583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688664" cy="605832"/>
            </a:xfrm>
            <a:custGeom>
              <a:avLst/>
              <a:gdLst/>
              <a:ahLst/>
              <a:cxnLst/>
              <a:rect r="r" b="b" t="t" l="l"/>
              <a:pathLst>
                <a:path h="605832" w="1688664">
                  <a:moveTo>
                    <a:pt x="0" y="0"/>
                  </a:moveTo>
                  <a:lnTo>
                    <a:pt x="1688664" y="0"/>
                  </a:lnTo>
                  <a:lnTo>
                    <a:pt x="1688664" y="605832"/>
                  </a:lnTo>
                  <a:lnTo>
                    <a:pt x="0" y="605832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28575"/>
              <a:ext cx="1688664" cy="634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417144" y="5668183"/>
            <a:ext cx="3347502" cy="20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61"/>
              </a:lnSpc>
            </a:pPr>
            <a:r>
              <a:rPr lang="en-US" sz="1392">
                <a:solidFill>
                  <a:srgbClr val="000000"/>
                </a:solidFill>
                <a:latin typeface="Montserrat Classic Bold"/>
              </a:rPr>
              <a:t>POURQUOI LA CALCULER ?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417144" y="3891836"/>
            <a:ext cx="3071735" cy="1634336"/>
            <a:chOff x="0" y="0"/>
            <a:chExt cx="4095646" cy="2179115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1690" y="-9525"/>
              <a:ext cx="4093956" cy="2885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8"/>
                </a:lnSpc>
              </a:pPr>
              <a:r>
                <a:rPr lang="en-US" sz="1392">
                  <a:solidFill>
                    <a:srgbClr val="000000"/>
                  </a:solidFill>
                  <a:latin typeface="Montserrat Classic Bold"/>
                </a:rPr>
                <a:t>EMPREINTE CARBONE 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396528"/>
              <a:ext cx="3952563" cy="17825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056"/>
                </a:lnSpc>
              </a:pPr>
              <a:r>
                <a:rPr lang="en-US" sz="902">
                  <a:solidFill>
                    <a:srgbClr val="000000"/>
                  </a:solidFill>
                  <a:latin typeface="Montserrat"/>
                </a:rPr>
                <a:t>2,5 tonnes de déchets, 1 000 kWh d'énergie et 500 kg de papier : voilà ce que génère une manifestation de 5 000 personnes (ADEME).</a:t>
              </a:r>
            </a:p>
            <a:p>
              <a:pPr algn="just">
                <a:lnSpc>
                  <a:spcPts val="1056"/>
                </a:lnSpc>
              </a:pPr>
            </a:p>
            <a:p>
              <a:pPr algn="just">
                <a:lnSpc>
                  <a:spcPts val="1056"/>
                </a:lnSpc>
              </a:pPr>
              <a:r>
                <a:rPr lang="en-US" sz="902">
                  <a:solidFill>
                    <a:srgbClr val="000000"/>
                  </a:solidFill>
                  <a:latin typeface="Montserrat"/>
                </a:rPr>
                <a:t>Chaque choix fait lors de l’organisation d’un événement influence son empreinte carbone. Et si nous transformions chaque événement en une opportunité de tendre vers la durabilité ? Pour cela, il suffit de mesurer et de réduire leur empreinte carbone.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417144" y="1943678"/>
            <a:ext cx="4130965" cy="1114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75"/>
              </a:lnSpc>
            </a:pPr>
            <a:r>
              <a:rPr lang="en-US" sz="2543">
                <a:solidFill>
                  <a:srgbClr val="FFFFFF"/>
                </a:solidFill>
                <a:latin typeface="Montserrat Ultra-Bold"/>
              </a:rPr>
              <a:t>Mesurez l’</a:t>
            </a:r>
            <a:r>
              <a:rPr lang="en-US" sz="2543">
                <a:solidFill>
                  <a:srgbClr val="3EA2A7"/>
                </a:solidFill>
                <a:latin typeface="Montserrat Ultra-Bold"/>
              </a:rPr>
              <a:t>empreinte carbone</a:t>
            </a:r>
            <a:r>
              <a:rPr lang="en-US" sz="2543">
                <a:solidFill>
                  <a:srgbClr val="FFFFFF"/>
                </a:solidFill>
                <a:latin typeface="Montserrat Ultra-Bold"/>
              </a:rPr>
              <a:t> de vos événements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17144" y="5967220"/>
            <a:ext cx="3071735" cy="936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Responsabilité environnementale</a:t>
            </a:r>
          </a:p>
          <a:p>
            <a:pPr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Répondre aux attentes croissantes des clients et investisseurs</a:t>
            </a:r>
          </a:p>
          <a:p>
            <a:pPr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Minimiser vos coûts et votre empreinte environnementale</a:t>
            </a:r>
          </a:p>
          <a:p>
            <a:pPr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Renforcer votre réputation</a:t>
            </a:r>
          </a:p>
          <a:p>
            <a:pPr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Lutter contre le réchauffement climatique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17144" y="7152828"/>
            <a:ext cx="3347502" cy="20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61"/>
              </a:lnSpc>
            </a:pPr>
            <a:r>
              <a:rPr lang="en-US" sz="1392">
                <a:solidFill>
                  <a:srgbClr val="000000"/>
                </a:solidFill>
                <a:latin typeface="Montserrat Classic Bold"/>
              </a:rPr>
              <a:t>COMMENT LA CALCULER 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17144" y="7448660"/>
            <a:ext cx="2964423" cy="1203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56"/>
              </a:lnSpc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Différentes méthodologies sont disponibles. Mais leur application rencontre des défis. 32%* des décideurs d’entreprises affirment que leur entreprise souhaite s’impliquer davantage en matière de décarbonation mais se confrontent à des difficultés : </a:t>
            </a:r>
          </a:p>
          <a:p>
            <a:pPr algn="just">
              <a:lnSpc>
                <a:spcPts val="1056"/>
              </a:lnSpc>
            </a:pPr>
          </a:p>
          <a:p>
            <a:pPr algn="just"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Manque de temps</a:t>
            </a:r>
          </a:p>
          <a:p>
            <a:pPr algn="just" marL="194937" indent="-97468" lvl="1">
              <a:lnSpc>
                <a:spcPts val="1056"/>
              </a:lnSpc>
              <a:buFont typeface="Arial"/>
              <a:buChar char="•"/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Manque d’expertise carbone</a:t>
            </a:r>
          </a:p>
        </p:txBody>
      </p:sp>
      <p:grpSp>
        <p:nvGrpSpPr>
          <p:cNvPr name="Group 48" id="48"/>
          <p:cNvGrpSpPr/>
          <p:nvPr/>
        </p:nvGrpSpPr>
        <p:grpSpPr>
          <a:xfrm rot="0">
            <a:off x="4147779" y="8584761"/>
            <a:ext cx="4453624" cy="1597109"/>
            <a:chOff x="0" y="0"/>
            <a:chExt cx="1741523" cy="624525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741523" cy="624525"/>
            </a:xfrm>
            <a:custGeom>
              <a:avLst/>
              <a:gdLst/>
              <a:ahLst/>
              <a:cxnLst/>
              <a:rect r="r" b="b" t="t" l="l"/>
              <a:pathLst>
                <a:path h="624525" w="1741523">
                  <a:moveTo>
                    <a:pt x="0" y="0"/>
                  </a:moveTo>
                  <a:lnTo>
                    <a:pt x="1741523" y="0"/>
                  </a:lnTo>
                  <a:lnTo>
                    <a:pt x="1741523" y="624525"/>
                  </a:lnTo>
                  <a:lnTo>
                    <a:pt x="0" y="624525"/>
                  </a:lnTo>
                  <a:close/>
                </a:path>
              </a:pathLst>
            </a:custGeom>
            <a:solidFill>
              <a:srgbClr val="072E33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28575"/>
              <a:ext cx="1741523" cy="65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3842522" y="8815548"/>
            <a:ext cx="731054" cy="850681"/>
            <a:chOff x="0" y="0"/>
            <a:chExt cx="6985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698500" cy="812800"/>
            </a:xfrm>
            <a:custGeom>
              <a:avLst/>
              <a:gdLst/>
              <a:ahLst/>
              <a:cxnLst/>
              <a:rect r="r" b="b" t="t" l="l"/>
              <a:pathLst>
                <a:path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ECB65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54" id="54"/>
          <p:cNvSpPr txBox="true"/>
          <p:nvPr/>
        </p:nvSpPr>
        <p:spPr>
          <a:xfrm rot="0">
            <a:off x="4786374" y="8781741"/>
            <a:ext cx="1799900" cy="21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704"/>
              </a:lnSpc>
            </a:pPr>
            <a:r>
              <a:rPr lang="en-US" sz="1456">
                <a:solidFill>
                  <a:srgbClr val="FECB65"/>
                </a:solidFill>
                <a:latin typeface="Montserrat Heavy"/>
              </a:rPr>
              <a:t>COMMUNIQUER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786374" y="9000898"/>
            <a:ext cx="2522597" cy="584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04"/>
              </a:lnSpc>
            </a:pPr>
            <a:r>
              <a:rPr lang="en-US" sz="772">
                <a:solidFill>
                  <a:srgbClr val="FFFFFF"/>
                </a:solidFill>
                <a:latin typeface="Montserrat"/>
              </a:rPr>
              <a:t>Une fois la prestation terminée, obtenez un reporting détaillé de l’empreinte carbone de votre événement</a:t>
            </a:r>
            <a:r>
              <a:rPr lang="en-US" sz="772">
                <a:solidFill>
                  <a:srgbClr val="FFFFFF"/>
                </a:solidFill>
                <a:latin typeface="Montserrat"/>
              </a:rPr>
              <a:t>. Communiquez sur vos résultats en toute transparence et diffusez vos bonnes pratiques en évitant le greenwashing !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21678" y="10369755"/>
            <a:ext cx="7560000" cy="12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88"/>
              </a:lnSpc>
              <a:spcBef>
                <a:spcPct val="0"/>
              </a:spcBef>
            </a:pPr>
            <a:r>
              <a:rPr lang="en-US" sz="706">
                <a:solidFill>
                  <a:srgbClr val="101010"/>
                </a:solidFill>
                <a:latin typeface="Montserrat"/>
              </a:rPr>
              <a:t> Source : Infopro Digital Media, 2023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-666147" y="8717810"/>
            <a:ext cx="4155026" cy="1464059"/>
            <a:chOff x="0" y="0"/>
            <a:chExt cx="1688664" cy="595015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88664" cy="595015"/>
            </a:xfrm>
            <a:custGeom>
              <a:avLst/>
              <a:gdLst/>
              <a:ahLst/>
              <a:cxnLst/>
              <a:rect r="r" b="b" t="t" l="l"/>
              <a:pathLst>
                <a:path h="595015" w="1688664">
                  <a:moveTo>
                    <a:pt x="0" y="0"/>
                  </a:moveTo>
                  <a:lnTo>
                    <a:pt x="1688664" y="0"/>
                  </a:lnTo>
                  <a:lnTo>
                    <a:pt x="1688664" y="595015"/>
                  </a:lnTo>
                  <a:lnTo>
                    <a:pt x="0" y="595015"/>
                  </a:ln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name="TextBox 59" id="59"/>
            <p:cNvSpPr txBox="true"/>
            <p:nvPr/>
          </p:nvSpPr>
          <p:spPr>
            <a:xfrm>
              <a:off x="0" y="-28575"/>
              <a:ext cx="1688664" cy="623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60" id="60"/>
          <p:cNvSpPr txBox="true"/>
          <p:nvPr/>
        </p:nvSpPr>
        <p:spPr>
          <a:xfrm rot="0">
            <a:off x="417144" y="9123405"/>
            <a:ext cx="2964423" cy="80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56"/>
              </a:lnSpc>
            </a:pPr>
            <a:r>
              <a:rPr lang="en-US" sz="902">
                <a:solidFill>
                  <a:srgbClr val="000000"/>
                </a:solidFill>
                <a:latin typeface="Montserrat"/>
              </a:rPr>
              <a:t>Dans une démarche durable et pour compléter nos savoir-faire, nous avons calculé l’empreinte carbone de nos prestations. Pour vous assurer un résultat fiable, nous avons un partenariat avec Climeet, LA solution pour s’engager vers un événementiel bas carbone.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432498" y="8827574"/>
            <a:ext cx="3347502" cy="20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61"/>
              </a:lnSpc>
            </a:pPr>
            <a:r>
              <a:rPr lang="en-US" sz="1392">
                <a:solidFill>
                  <a:srgbClr val="000000"/>
                </a:solidFill>
                <a:latin typeface="Montserrat Classic Bold"/>
              </a:rPr>
              <a:t>NOTRE SOLUTION</a:t>
            </a:r>
          </a:p>
        </p:txBody>
      </p:sp>
      <p:sp>
        <p:nvSpPr>
          <p:cNvPr name="Freeform 62" id="62"/>
          <p:cNvSpPr/>
          <p:nvPr/>
        </p:nvSpPr>
        <p:spPr>
          <a:xfrm flipH="false" flipV="false" rot="0">
            <a:off x="4015376" y="9028155"/>
            <a:ext cx="395096" cy="395096"/>
          </a:xfrm>
          <a:custGeom>
            <a:avLst/>
            <a:gdLst/>
            <a:ahLst/>
            <a:cxnLst/>
            <a:rect r="r" b="b" t="t" l="l"/>
            <a:pathLst>
              <a:path h="395096" w="395096">
                <a:moveTo>
                  <a:pt x="0" y="0"/>
                </a:moveTo>
                <a:lnTo>
                  <a:pt x="395097" y="0"/>
                </a:lnTo>
                <a:lnTo>
                  <a:pt x="395097" y="395097"/>
                </a:lnTo>
                <a:lnTo>
                  <a:pt x="0" y="3950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DAF77xFDdoM</dc:identifier>
  <dcterms:modified xsi:type="dcterms:W3CDTF">2011-08-01T06:04:30Z</dcterms:modified>
  <cp:revision>1</cp:revision>
  <dc:title>One_Pager Climeet</dc:title>
</cp:coreProperties>
</file>