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Lst>
  <p:sldSz cx="7556500" cy="10693400"/>
  <p:notesSz cx="6858000" cy="9144000"/>
  <p:embeddedFontLst>
    <p:embeddedFont>
      <p:font typeface="Montserrat" panose="00000500000000000000" pitchFamily="2" charset="0"/>
      <p:regular r:id="rId3"/>
    </p:embeddedFont>
    <p:embeddedFont>
      <p:font typeface="Montserrat Bold" panose="00000800000000000000" charset="0"/>
      <p:regular r:id="rId4"/>
    </p:embeddedFont>
    <p:embeddedFont>
      <p:font typeface="Montserrat Classic Bold" panose="020B0604020202020204" charset="0"/>
      <p:regular r:id="rId5"/>
    </p:embeddedFont>
    <p:embeddedFont>
      <p:font typeface="Montserrat Heavy" panose="020B0604020202020204" charset="0"/>
      <p:regular r:id="rId6"/>
    </p:embeddedFont>
    <p:embeddedFont>
      <p:font typeface="Montserrat Ultra-Bold" panose="020B0604020202020204" charset="0"/>
      <p:regular r:id="rId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66" d="100"/>
          <a:sy n="66" d="100"/>
        </p:scale>
        <p:origin x="3192" y="22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font" Target="fonts/font1.fntdata"/><Relationship Id="rId7" Type="http://schemas.openxmlformats.org/officeDocument/2006/relationships/font" Target="fonts/font5.fntdata"/><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tableStyles" Target="tableStyles.xml"/><Relationship Id="rId5" Type="http://schemas.openxmlformats.org/officeDocument/2006/relationships/font" Target="fonts/font3.fntdata"/><Relationship Id="rId10" Type="http://schemas.openxmlformats.org/officeDocument/2006/relationships/theme" Target="theme/theme1.xml"/><Relationship Id="rId4" Type="http://schemas.openxmlformats.org/officeDocument/2006/relationships/font" Target="fonts/font2.fntdata"/><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430202"/>
            <a:ext cx="7229260" cy="2142869"/>
            <a:chOff x="0" y="0"/>
            <a:chExt cx="10527210" cy="2857159"/>
          </a:xfrm>
        </p:grpSpPr>
        <p:pic>
          <p:nvPicPr>
            <p:cNvPr id="3" name="Picture 3"/>
            <p:cNvPicPr>
              <a:picLocks noChangeAspect="1"/>
            </p:cNvPicPr>
            <p:nvPr/>
          </p:nvPicPr>
          <p:blipFill>
            <a:blip r:embed="rId2"/>
            <a:srcRect t="29631" b="29631"/>
            <a:stretch>
              <a:fillRect/>
            </a:stretch>
          </p:blipFill>
          <p:spPr>
            <a:xfrm>
              <a:off x="0" y="0"/>
              <a:ext cx="10527210" cy="2857159"/>
            </a:xfrm>
            <a:prstGeom prst="rect">
              <a:avLst/>
            </a:prstGeom>
          </p:spPr>
        </p:pic>
      </p:grpSp>
      <p:grpSp>
        <p:nvGrpSpPr>
          <p:cNvPr id="4" name="Group 4"/>
          <p:cNvGrpSpPr>
            <a:grpSpLocks noChangeAspect="1"/>
          </p:cNvGrpSpPr>
          <p:nvPr/>
        </p:nvGrpSpPr>
        <p:grpSpPr>
          <a:xfrm>
            <a:off x="1847233" y="-1032619"/>
            <a:ext cx="13508340" cy="4605691"/>
            <a:chOff x="0" y="0"/>
            <a:chExt cx="8007350" cy="2730119"/>
          </a:xfrm>
        </p:grpSpPr>
        <p:sp>
          <p:nvSpPr>
            <p:cNvPr id="5" name="Freeform 5"/>
            <p:cNvSpPr/>
            <p:nvPr/>
          </p:nvSpPr>
          <p:spPr>
            <a:xfrm>
              <a:off x="0" y="0"/>
              <a:ext cx="8007350" cy="2730119"/>
            </a:xfrm>
            <a:custGeom>
              <a:avLst/>
              <a:gdLst/>
              <a:ahLst/>
              <a:cxnLst/>
              <a:rect l="l" t="t" r="r" b="b"/>
              <a:pathLst>
                <a:path w="8007350" h="2730119">
                  <a:moveTo>
                    <a:pt x="8007350" y="0"/>
                  </a:moveTo>
                  <a:lnTo>
                    <a:pt x="8007350" y="2730119"/>
                  </a:lnTo>
                  <a:lnTo>
                    <a:pt x="0" y="2730119"/>
                  </a:lnTo>
                  <a:lnTo>
                    <a:pt x="1220216" y="0"/>
                  </a:lnTo>
                  <a:lnTo>
                    <a:pt x="8007350" y="0"/>
                  </a:lnTo>
                  <a:close/>
                </a:path>
              </a:pathLst>
            </a:custGeom>
            <a:blipFill>
              <a:blip r:embed="rId3"/>
              <a:stretch>
                <a:fillRect t="-59802" b="-59802"/>
              </a:stretch>
            </a:blipFill>
          </p:spPr>
          <p:txBody>
            <a:bodyPr/>
            <a:lstStyle/>
            <a:p>
              <a:endParaRPr lang="fr-FR"/>
            </a:p>
          </p:txBody>
        </p:sp>
      </p:grpSp>
      <p:grpSp>
        <p:nvGrpSpPr>
          <p:cNvPr id="6" name="Group 6"/>
          <p:cNvGrpSpPr/>
          <p:nvPr/>
        </p:nvGrpSpPr>
        <p:grpSpPr>
          <a:xfrm>
            <a:off x="4147779" y="4220522"/>
            <a:ext cx="3408721" cy="1312254"/>
            <a:chOff x="0" y="0"/>
            <a:chExt cx="1741523" cy="513137"/>
          </a:xfrm>
        </p:grpSpPr>
        <p:sp>
          <p:nvSpPr>
            <p:cNvPr id="7" name="Freeform 7"/>
            <p:cNvSpPr/>
            <p:nvPr/>
          </p:nvSpPr>
          <p:spPr>
            <a:xfrm>
              <a:off x="0" y="0"/>
              <a:ext cx="1741523" cy="513137"/>
            </a:xfrm>
            <a:custGeom>
              <a:avLst/>
              <a:gdLst/>
              <a:ahLst/>
              <a:cxnLst/>
              <a:rect l="l" t="t" r="r" b="b"/>
              <a:pathLst>
                <a:path w="1741523" h="513137">
                  <a:moveTo>
                    <a:pt x="0" y="0"/>
                  </a:moveTo>
                  <a:lnTo>
                    <a:pt x="1741523" y="0"/>
                  </a:lnTo>
                  <a:lnTo>
                    <a:pt x="1741523" y="513137"/>
                  </a:lnTo>
                  <a:lnTo>
                    <a:pt x="0" y="513137"/>
                  </a:lnTo>
                  <a:close/>
                </a:path>
              </a:pathLst>
            </a:custGeom>
            <a:solidFill>
              <a:srgbClr val="072E33"/>
            </a:solidFill>
          </p:spPr>
          <p:txBody>
            <a:bodyPr/>
            <a:lstStyle/>
            <a:p>
              <a:endParaRPr lang="fr-FR"/>
            </a:p>
          </p:txBody>
        </p:sp>
        <p:sp>
          <p:nvSpPr>
            <p:cNvPr id="8" name="TextBox 8"/>
            <p:cNvSpPr txBox="1"/>
            <p:nvPr/>
          </p:nvSpPr>
          <p:spPr>
            <a:xfrm>
              <a:off x="0" y="-28575"/>
              <a:ext cx="1741523" cy="541712"/>
            </a:xfrm>
            <a:prstGeom prst="rect">
              <a:avLst/>
            </a:prstGeom>
          </p:spPr>
          <p:txBody>
            <a:bodyPr lIns="50800" tIns="50800" rIns="50800" bIns="50800" rtlCol="0" anchor="ctr"/>
            <a:lstStyle/>
            <a:p>
              <a:pPr algn="ctr">
                <a:lnSpc>
                  <a:spcPts val="1960"/>
                </a:lnSpc>
              </a:pPr>
              <a:endParaRPr/>
            </a:p>
          </p:txBody>
        </p:sp>
      </p:grpSp>
      <p:grpSp>
        <p:nvGrpSpPr>
          <p:cNvPr id="9" name="Group 9"/>
          <p:cNvGrpSpPr/>
          <p:nvPr/>
        </p:nvGrpSpPr>
        <p:grpSpPr>
          <a:xfrm>
            <a:off x="4147779" y="5664844"/>
            <a:ext cx="3408721" cy="1312254"/>
            <a:chOff x="0" y="0"/>
            <a:chExt cx="1741523" cy="513137"/>
          </a:xfrm>
        </p:grpSpPr>
        <p:sp>
          <p:nvSpPr>
            <p:cNvPr id="10" name="Freeform 10"/>
            <p:cNvSpPr/>
            <p:nvPr/>
          </p:nvSpPr>
          <p:spPr>
            <a:xfrm>
              <a:off x="0" y="0"/>
              <a:ext cx="1741523" cy="513137"/>
            </a:xfrm>
            <a:custGeom>
              <a:avLst/>
              <a:gdLst/>
              <a:ahLst/>
              <a:cxnLst/>
              <a:rect l="l" t="t" r="r" b="b"/>
              <a:pathLst>
                <a:path w="1741523" h="513137">
                  <a:moveTo>
                    <a:pt x="0" y="0"/>
                  </a:moveTo>
                  <a:lnTo>
                    <a:pt x="1741523" y="0"/>
                  </a:lnTo>
                  <a:lnTo>
                    <a:pt x="1741523" y="513137"/>
                  </a:lnTo>
                  <a:lnTo>
                    <a:pt x="0" y="513137"/>
                  </a:lnTo>
                  <a:close/>
                </a:path>
              </a:pathLst>
            </a:custGeom>
            <a:solidFill>
              <a:srgbClr val="072E33"/>
            </a:solidFill>
          </p:spPr>
          <p:txBody>
            <a:bodyPr/>
            <a:lstStyle/>
            <a:p>
              <a:endParaRPr lang="fr-FR"/>
            </a:p>
          </p:txBody>
        </p:sp>
        <p:sp>
          <p:nvSpPr>
            <p:cNvPr id="11" name="TextBox 11"/>
            <p:cNvSpPr txBox="1"/>
            <p:nvPr/>
          </p:nvSpPr>
          <p:spPr>
            <a:xfrm>
              <a:off x="0" y="-28575"/>
              <a:ext cx="1741523" cy="541712"/>
            </a:xfrm>
            <a:prstGeom prst="rect">
              <a:avLst/>
            </a:prstGeom>
          </p:spPr>
          <p:txBody>
            <a:bodyPr lIns="50800" tIns="50800" rIns="50800" bIns="50800" rtlCol="0" anchor="ctr"/>
            <a:lstStyle/>
            <a:p>
              <a:pPr algn="ctr">
                <a:lnSpc>
                  <a:spcPts val="1960"/>
                </a:lnSpc>
              </a:pPr>
              <a:endParaRPr/>
            </a:p>
          </p:txBody>
        </p:sp>
      </p:grpSp>
      <p:grpSp>
        <p:nvGrpSpPr>
          <p:cNvPr id="12" name="Group 12"/>
          <p:cNvGrpSpPr/>
          <p:nvPr/>
        </p:nvGrpSpPr>
        <p:grpSpPr>
          <a:xfrm>
            <a:off x="3842522" y="4451309"/>
            <a:ext cx="731054" cy="850681"/>
            <a:chOff x="0" y="0"/>
            <a:chExt cx="698500" cy="812800"/>
          </a:xfrm>
        </p:grpSpPr>
        <p:sp>
          <p:nvSpPr>
            <p:cNvPr id="13" name="Freeform 13"/>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FECB65"/>
            </a:solidFill>
          </p:spPr>
          <p:txBody>
            <a:bodyPr/>
            <a:lstStyle/>
            <a:p>
              <a:endParaRPr lang="fr-FR"/>
            </a:p>
          </p:txBody>
        </p:sp>
        <p:sp>
          <p:nvSpPr>
            <p:cNvPr id="14" name="TextBox 14"/>
            <p:cNvSpPr txBox="1"/>
            <p:nvPr/>
          </p:nvSpPr>
          <p:spPr>
            <a:xfrm>
              <a:off x="0" y="111125"/>
              <a:ext cx="698500" cy="561975"/>
            </a:xfrm>
            <a:prstGeom prst="rect">
              <a:avLst/>
            </a:prstGeom>
          </p:spPr>
          <p:txBody>
            <a:bodyPr lIns="50800" tIns="50800" rIns="50800" bIns="50800" rtlCol="0" anchor="ctr"/>
            <a:lstStyle/>
            <a:p>
              <a:pPr algn="ctr">
                <a:lnSpc>
                  <a:spcPts val="1960"/>
                </a:lnSpc>
              </a:pPr>
              <a:endParaRPr/>
            </a:p>
          </p:txBody>
        </p:sp>
      </p:grpSp>
      <p:grpSp>
        <p:nvGrpSpPr>
          <p:cNvPr id="15" name="Group 15"/>
          <p:cNvGrpSpPr/>
          <p:nvPr/>
        </p:nvGrpSpPr>
        <p:grpSpPr>
          <a:xfrm>
            <a:off x="3842522" y="5895631"/>
            <a:ext cx="731054" cy="850681"/>
            <a:chOff x="0" y="0"/>
            <a:chExt cx="698500" cy="812800"/>
          </a:xfrm>
        </p:grpSpPr>
        <p:sp>
          <p:nvSpPr>
            <p:cNvPr id="16" name="Freeform 16"/>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FECB65"/>
            </a:solidFill>
          </p:spPr>
          <p:txBody>
            <a:bodyPr/>
            <a:lstStyle/>
            <a:p>
              <a:endParaRPr lang="fr-FR"/>
            </a:p>
          </p:txBody>
        </p:sp>
        <p:sp>
          <p:nvSpPr>
            <p:cNvPr id="17" name="TextBox 17"/>
            <p:cNvSpPr txBox="1"/>
            <p:nvPr/>
          </p:nvSpPr>
          <p:spPr>
            <a:xfrm>
              <a:off x="0" y="111125"/>
              <a:ext cx="698500" cy="561975"/>
            </a:xfrm>
            <a:prstGeom prst="rect">
              <a:avLst/>
            </a:prstGeom>
          </p:spPr>
          <p:txBody>
            <a:bodyPr lIns="50800" tIns="50800" rIns="50800" bIns="50800" rtlCol="0" anchor="ctr"/>
            <a:lstStyle/>
            <a:p>
              <a:pPr algn="ctr">
                <a:lnSpc>
                  <a:spcPts val="1960"/>
                </a:lnSpc>
              </a:pPr>
              <a:endParaRPr/>
            </a:p>
          </p:txBody>
        </p:sp>
      </p:grpSp>
      <p:grpSp>
        <p:nvGrpSpPr>
          <p:cNvPr id="18" name="Group 18"/>
          <p:cNvGrpSpPr/>
          <p:nvPr/>
        </p:nvGrpSpPr>
        <p:grpSpPr>
          <a:xfrm>
            <a:off x="-24995" y="1430202"/>
            <a:ext cx="4746434" cy="2142869"/>
            <a:chOff x="0" y="0"/>
            <a:chExt cx="1857756" cy="767956"/>
          </a:xfrm>
        </p:grpSpPr>
        <p:sp>
          <p:nvSpPr>
            <p:cNvPr id="19" name="Freeform 19"/>
            <p:cNvSpPr/>
            <p:nvPr/>
          </p:nvSpPr>
          <p:spPr>
            <a:xfrm>
              <a:off x="0" y="0"/>
              <a:ext cx="1857756" cy="767956"/>
            </a:xfrm>
            <a:custGeom>
              <a:avLst/>
              <a:gdLst/>
              <a:ahLst/>
              <a:cxnLst/>
              <a:rect l="l" t="t" r="r" b="b"/>
              <a:pathLst>
                <a:path w="1857756" h="767956">
                  <a:moveTo>
                    <a:pt x="0" y="0"/>
                  </a:moveTo>
                  <a:lnTo>
                    <a:pt x="1857756" y="0"/>
                  </a:lnTo>
                  <a:lnTo>
                    <a:pt x="1857756" y="767956"/>
                  </a:lnTo>
                  <a:lnTo>
                    <a:pt x="0" y="767956"/>
                  </a:lnTo>
                  <a:close/>
                </a:path>
              </a:pathLst>
            </a:custGeom>
            <a:solidFill>
              <a:srgbClr val="072E33">
                <a:alpha val="76863"/>
              </a:srgbClr>
            </a:solidFill>
          </p:spPr>
          <p:txBody>
            <a:bodyPr/>
            <a:lstStyle/>
            <a:p>
              <a:endParaRPr lang="fr-FR"/>
            </a:p>
          </p:txBody>
        </p:sp>
        <p:sp>
          <p:nvSpPr>
            <p:cNvPr id="20" name="TextBox 20"/>
            <p:cNvSpPr txBox="1"/>
            <p:nvPr/>
          </p:nvSpPr>
          <p:spPr>
            <a:xfrm>
              <a:off x="0" y="-28575"/>
              <a:ext cx="1857756" cy="796531"/>
            </a:xfrm>
            <a:prstGeom prst="rect">
              <a:avLst/>
            </a:prstGeom>
          </p:spPr>
          <p:txBody>
            <a:bodyPr lIns="50800" tIns="50800" rIns="50800" bIns="50800" rtlCol="0" anchor="ctr"/>
            <a:lstStyle/>
            <a:p>
              <a:pPr algn="r">
                <a:lnSpc>
                  <a:spcPts val="1960"/>
                </a:lnSpc>
              </a:pPr>
              <a:endParaRPr/>
            </a:p>
          </p:txBody>
        </p:sp>
      </p:grpSp>
      <p:sp>
        <p:nvSpPr>
          <p:cNvPr id="21" name="Freeform 21"/>
          <p:cNvSpPr/>
          <p:nvPr/>
        </p:nvSpPr>
        <p:spPr>
          <a:xfrm>
            <a:off x="4015376" y="4683976"/>
            <a:ext cx="385345" cy="385345"/>
          </a:xfrm>
          <a:custGeom>
            <a:avLst/>
            <a:gdLst/>
            <a:ahLst/>
            <a:cxnLst/>
            <a:rect l="l" t="t" r="r" b="b"/>
            <a:pathLst>
              <a:path w="385345" h="385345">
                <a:moveTo>
                  <a:pt x="0" y="0"/>
                </a:moveTo>
                <a:lnTo>
                  <a:pt x="385346" y="0"/>
                </a:lnTo>
                <a:lnTo>
                  <a:pt x="385346" y="385346"/>
                </a:lnTo>
                <a:lnTo>
                  <a:pt x="0" y="3853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22" name="Freeform 22"/>
          <p:cNvSpPr/>
          <p:nvPr/>
        </p:nvSpPr>
        <p:spPr>
          <a:xfrm>
            <a:off x="3988385" y="6198366"/>
            <a:ext cx="434681" cy="286346"/>
          </a:xfrm>
          <a:custGeom>
            <a:avLst/>
            <a:gdLst/>
            <a:ahLst/>
            <a:cxnLst/>
            <a:rect l="l" t="t" r="r" b="b"/>
            <a:pathLst>
              <a:path w="434681" h="286346">
                <a:moveTo>
                  <a:pt x="0" y="0"/>
                </a:moveTo>
                <a:lnTo>
                  <a:pt x="434681" y="0"/>
                </a:lnTo>
                <a:lnTo>
                  <a:pt x="434681" y="286347"/>
                </a:lnTo>
                <a:lnTo>
                  <a:pt x="0" y="28634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grpSp>
        <p:nvGrpSpPr>
          <p:cNvPr id="23" name="Group 23"/>
          <p:cNvGrpSpPr/>
          <p:nvPr/>
        </p:nvGrpSpPr>
        <p:grpSpPr>
          <a:xfrm>
            <a:off x="4147779" y="7110448"/>
            <a:ext cx="3408721" cy="1342185"/>
            <a:chOff x="0" y="0"/>
            <a:chExt cx="1741523" cy="524841"/>
          </a:xfrm>
        </p:grpSpPr>
        <p:sp>
          <p:nvSpPr>
            <p:cNvPr id="24" name="Freeform 24"/>
            <p:cNvSpPr/>
            <p:nvPr/>
          </p:nvSpPr>
          <p:spPr>
            <a:xfrm>
              <a:off x="0" y="0"/>
              <a:ext cx="1741523" cy="524841"/>
            </a:xfrm>
            <a:custGeom>
              <a:avLst/>
              <a:gdLst/>
              <a:ahLst/>
              <a:cxnLst/>
              <a:rect l="l" t="t" r="r" b="b"/>
              <a:pathLst>
                <a:path w="1741523" h="524841">
                  <a:moveTo>
                    <a:pt x="0" y="0"/>
                  </a:moveTo>
                  <a:lnTo>
                    <a:pt x="1741523" y="0"/>
                  </a:lnTo>
                  <a:lnTo>
                    <a:pt x="1741523" y="524841"/>
                  </a:lnTo>
                  <a:lnTo>
                    <a:pt x="0" y="524841"/>
                  </a:lnTo>
                  <a:close/>
                </a:path>
              </a:pathLst>
            </a:custGeom>
            <a:solidFill>
              <a:srgbClr val="072E33"/>
            </a:solidFill>
          </p:spPr>
          <p:txBody>
            <a:bodyPr/>
            <a:lstStyle/>
            <a:p>
              <a:endParaRPr lang="fr-FR"/>
            </a:p>
          </p:txBody>
        </p:sp>
        <p:sp>
          <p:nvSpPr>
            <p:cNvPr id="25" name="TextBox 25"/>
            <p:cNvSpPr txBox="1"/>
            <p:nvPr/>
          </p:nvSpPr>
          <p:spPr>
            <a:xfrm>
              <a:off x="0" y="-28575"/>
              <a:ext cx="1741523" cy="553416"/>
            </a:xfrm>
            <a:prstGeom prst="rect">
              <a:avLst/>
            </a:prstGeom>
          </p:spPr>
          <p:txBody>
            <a:bodyPr lIns="50800" tIns="50800" rIns="50800" bIns="50800" rtlCol="0" anchor="ctr"/>
            <a:lstStyle/>
            <a:p>
              <a:pPr algn="ctr">
                <a:lnSpc>
                  <a:spcPts val="1960"/>
                </a:lnSpc>
              </a:pPr>
              <a:endParaRPr/>
            </a:p>
          </p:txBody>
        </p:sp>
      </p:grpSp>
      <p:grpSp>
        <p:nvGrpSpPr>
          <p:cNvPr id="26" name="Group 26"/>
          <p:cNvGrpSpPr/>
          <p:nvPr/>
        </p:nvGrpSpPr>
        <p:grpSpPr>
          <a:xfrm>
            <a:off x="3842522" y="7341235"/>
            <a:ext cx="731054" cy="850681"/>
            <a:chOff x="0" y="0"/>
            <a:chExt cx="698500" cy="812800"/>
          </a:xfrm>
        </p:grpSpPr>
        <p:sp>
          <p:nvSpPr>
            <p:cNvPr id="27" name="Freeform 27"/>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FECB65"/>
            </a:solidFill>
          </p:spPr>
          <p:txBody>
            <a:bodyPr/>
            <a:lstStyle/>
            <a:p>
              <a:endParaRPr lang="fr-FR"/>
            </a:p>
          </p:txBody>
        </p:sp>
        <p:sp>
          <p:nvSpPr>
            <p:cNvPr id="28" name="TextBox 28"/>
            <p:cNvSpPr txBox="1"/>
            <p:nvPr/>
          </p:nvSpPr>
          <p:spPr>
            <a:xfrm>
              <a:off x="0" y="111125"/>
              <a:ext cx="698500" cy="561975"/>
            </a:xfrm>
            <a:prstGeom prst="rect">
              <a:avLst/>
            </a:prstGeom>
          </p:spPr>
          <p:txBody>
            <a:bodyPr lIns="50800" tIns="50800" rIns="50800" bIns="50800" rtlCol="0" anchor="ctr"/>
            <a:lstStyle/>
            <a:p>
              <a:pPr algn="ctr">
                <a:lnSpc>
                  <a:spcPts val="1960"/>
                </a:lnSpc>
              </a:pPr>
              <a:endParaRPr/>
            </a:p>
          </p:txBody>
        </p:sp>
      </p:grpSp>
      <p:sp>
        <p:nvSpPr>
          <p:cNvPr id="29" name="Freeform 29"/>
          <p:cNvSpPr/>
          <p:nvPr/>
        </p:nvSpPr>
        <p:spPr>
          <a:xfrm>
            <a:off x="4015376" y="7553843"/>
            <a:ext cx="395096" cy="395096"/>
          </a:xfrm>
          <a:custGeom>
            <a:avLst/>
            <a:gdLst/>
            <a:ahLst/>
            <a:cxnLst/>
            <a:rect l="l" t="t" r="r" b="b"/>
            <a:pathLst>
              <a:path w="395096" h="395096">
                <a:moveTo>
                  <a:pt x="0" y="0"/>
                </a:moveTo>
                <a:lnTo>
                  <a:pt x="395097" y="0"/>
                </a:lnTo>
                <a:lnTo>
                  <a:pt x="395097" y="395096"/>
                </a:lnTo>
                <a:lnTo>
                  <a:pt x="0" y="39509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FR"/>
          </a:p>
        </p:txBody>
      </p:sp>
      <p:grpSp>
        <p:nvGrpSpPr>
          <p:cNvPr id="30" name="Group 30"/>
          <p:cNvGrpSpPr/>
          <p:nvPr/>
        </p:nvGrpSpPr>
        <p:grpSpPr>
          <a:xfrm>
            <a:off x="1" y="8605033"/>
            <a:ext cx="7556500" cy="1646154"/>
            <a:chOff x="0" y="0"/>
            <a:chExt cx="3378082" cy="669021"/>
          </a:xfrm>
        </p:grpSpPr>
        <p:sp>
          <p:nvSpPr>
            <p:cNvPr id="31" name="Freeform 31"/>
            <p:cNvSpPr/>
            <p:nvPr/>
          </p:nvSpPr>
          <p:spPr>
            <a:xfrm>
              <a:off x="0" y="0"/>
              <a:ext cx="3378082" cy="669021"/>
            </a:xfrm>
            <a:custGeom>
              <a:avLst/>
              <a:gdLst/>
              <a:ahLst/>
              <a:cxnLst/>
              <a:rect l="l" t="t" r="r" b="b"/>
              <a:pathLst>
                <a:path w="3378082" h="669021">
                  <a:moveTo>
                    <a:pt x="0" y="0"/>
                  </a:moveTo>
                  <a:lnTo>
                    <a:pt x="3378082" y="0"/>
                  </a:lnTo>
                  <a:lnTo>
                    <a:pt x="3378082" y="669021"/>
                  </a:lnTo>
                  <a:lnTo>
                    <a:pt x="0" y="669021"/>
                  </a:lnTo>
                  <a:close/>
                </a:path>
              </a:pathLst>
            </a:custGeom>
            <a:solidFill>
              <a:srgbClr val="F8F8F8"/>
            </a:solidFill>
          </p:spPr>
          <p:txBody>
            <a:bodyPr/>
            <a:lstStyle/>
            <a:p>
              <a:endParaRPr lang="fr-FR"/>
            </a:p>
          </p:txBody>
        </p:sp>
        <p:sp>
          <p:nvSpPr>
            <p:cNvPr id="32" name="TextBox 32"/>
            <p:cNvSpPr txBox="1"/>
            <p:nvPr/>
          </p:nvSpPr>
          <p:spPr>
            <a:xfrm>
              <a:off x="0" y="-28575"/>
              <a:ext cx="3378082" cy="697596"/>
            </a:xfrm>
            <a:prstGeom prst="rect">
              <a:avLst/>
            </a:prstGeom>
          </p:spPr>
          <p:txBody>
            <a:bodyPr lIns="50800" tIns="50800" rIns="50800" bIns="50800" rtlCol="0" anchor="ctr"/>
            <a:lstStyle/>
            <a:p>
              <a:pPr algn="ctr">
                <a:lnSpc>
                  <a:spcPts val="1960"/>
                </a:lnSpc>
              </a:pPr>
              <a:endParaRPr/>
            </a:p>
          </p:txBody>
        </p:sp>
      </p:grpSp>
      <p:sp>
        <p:nvSpPr>
          <p:cNvPr id="33" name="Freeform 33"/>
          <p:cNvSpPr/>
          <p:nvPr/>
        </p:nvSpPr>
        <p:spPr>
          <a:xfrm>
            <a:off x="4531546" y="8814583"/>
            <a:ext cx="470405" cy="492571"/>
          </a:xfrm>
          <a:custGeom>
            <a:avLst/>
            <a:gdLst/>
            <a:ahLst/>
            <a:cxnLst/>
            <a:rect l="l" t="t" r="r" b="b"/>
            <a:pathLst>
              <a:path w="470405" h="492571">
                <a:moveTo>
                  <a:pt x="0" y="0"/>
                </a:moveTo>
                <a:lnTo>
                  <a:pt x="470405" y="0"/>
                </a:lnTo>
                <a:lnTo>
                  <a:pt x="470405" y="492571"/>
                </a:lnTo>
                <a:lnTo>
                  <a:pt x="0" y="49257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fr-FR"/>
          </a:p>
        </p:txBody>
      </p:sp>
      <p:sp>
        <p:nvSpPr>
          <p:cNvPr id="34" name="Freeform 34"/>
          <p:cNvSpPr/>
          <p:nvPr/>
        </p:nvSpPr>
        <p:spPr>
          <a:xfrm>
            <a:off x="5477237" y="8774651"/>
            <a:ext cx="1831735" cy="1292136"/>
          </a:xfrm>
          <a:custGeom>
            <a:avLst/>
            <a:gdLst/>
            <a:ahLst/>
            <a:cxnLst/>
            <a:rect l="l" t="t" r="r" b="b"/>
            <a:pathLst>
              <a:path w="1831735" h="1292136">
                <a:moveTo>
                  <a:pt x="0" y="0"/>
                </a:moveTo>
                <a:lnTo>
                  <a:pt x="1831735" y="0"/>
                </a:lnTo>
                <a:lnTo>
                  <a:pt x="1831735" y="1292136"/>
                </a:lnTo>
                <a:lnTo>
                  <a:pt x="0" y="1292136"/>
                </a:lnTo>
                <a:lnTo>
                  <a:pt x="0" y="0"/>
                </a:lnTo>
                <a:close/>
              </a:path>
            </a:pathLst>
          </a:custGeom>
          <a:blipFill>
            <a:blip r:embed="rId12"/>
            <a:stretch>
              <a:fillRect/>
            </a:stretch>
          </a:blipFill>
        </p:spPr>
        <p:txBody>
          <a:bodyPr/>
          <a:lstStyle/>
          <a:p>
            <a:endParaRPr lang="fr-FR"/>
          </a:p>
        </p:txBody>
      </p:sp>
      <p:sp>
        <p:nvSpPr>
          <p:cNvPr id="35" name="Freeform 35"/>
          <p:cNvSpPr/>
          <p:nvPr/>
        </p:nvSpPr>
        <p:spPr>
          <a:xfrm>
            <a:off x="4351609" y="9522109"/>
            <a:ext cx="830278" cy="464610"/>
          </a:xfrm>
          <a:custGeom>
            <a:avLst/>
            <a:gdLst/>
            <a:ahLst/>
            <a:cxnLst/>
            <a:rect l="l" t="t" r="r" b="b"/>
            <a:pathLst>
              <a:path w="830278" h="464610">
                <a:moveTo>
                  <a:pt x="0" y="0"/>
                </a:moveTo>
                <a:lnTo>
                  <a:pt x="830279" y="0"/>
                </a:lnTo>
                <a:lnTo>
                  <a:pt x="830279" y="464610"/>
                </a:lnTo>
                <a:lnTo>
                  <a:pt x="0" y="46461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fr-FR"/>
          </a:p>
        </p:txBody>
      </p:sp>
      <p:sp>
        <p:nvSpPr>
          <p:cNvPr id="36" name="TextBox 36"/>
          <p:cNvSpPr txBox="1"/>
          <p:nvPr/>
        </p:nvSpPr>
        <p:spPr>
          <a:xfrm>
            <a:off x="4786374" y="4417502"/>
            <a:ext cx="2082121" cy="215059"/>
          </a:xfrm>
          <a:prstGeom prst="rect">
            <a:avLst/>
          </a:prstGeom>
        </p:spPr>
        <p:txBody>
          <a:bodyPr lIns="0" tIns="0" rIns="0" bIns="0" rtlCol="0" anchor="t">
            <a:spAutoFit/>
          </a:bodyPr>
          <a:lstStyle/>
          <a:p>
            <a:pPr>
              <a:lnSpc>
                <a:spcPts val="1704"/>
              </a:lnSpc>
            </a:pPr>
            <a:r>
              <a:rPr lang="en-US" sz="1456">
                <a:solidFill>
                  <a:srgbClr val="FECB65"/>
                </a:solidFill>
                <a:latin typeface="Montserrat Heavy"/>
              </a:rPr>
              <a:t>MESURER</a:t>
            </a:r>
          </a:p>
        </p:txBody>
      </p:sp>
      <p:sp>
        <p:nvSpPr>
          <p:cNvPr id="37" name="TextBox 37"/>
          <p:cNvSpPr txBox="1"/>
          <p:nvPr/>
        </p:nvSpPr>
        <p:spPr>
          <a:xfrm>
            <a:off x="4786374" y="4632192"/>
            <a:ext cx="2522597" cy="584977"/>
          </a:xfrm>
          <a:prstGeom prst="rect">
            <a:avLst/>
          </a:prstGeom>
        </p:spPr>
        <p:txBody>
          <a:bodyPr lIns="0" tIns="0" rIns="0" bIns="0" rtlCol="0" anchor="t">
            <a:spAutoFit/>
          </a:bodyPr>
          <a:lstStyle/>
          <a:p>
            <a:pPr algn="just">
              <a:lnSpc>
                <a:spcPts val="904"/>
              </a:lnSpc>
            </a:pPr>
            <a:r>
              <a:rPr lang="en-US" sz="772">
                <a:solidFill>
                  <a:srgbClr val="FFFFFF"/>
                </a:solidFill>
                <a:latin typeface="Montserrat"/>
              </a:rPr>
              <a:t>De manière fiable l'empreinte carbone de votre événement. Toutes les émissions associées sont prises en compte (temps-homme, transports, fret, matériel, traiteur, hébergement, énergie, gestion des déchets, etc.)</a:t>
            </a:r>
          </a:p>
        </p:txBody>
      </p:sp>
      <p:sp>
        <p:nvSpPr>
          <p:cNvPr id="38" name="TextBox 38"/>
          <p:cNvSpPr txBox="1"/>
          <p:nvPr/>
        </p:nvSpPr>
        <p:spPr>
          <a:xfrm>
            <a:off x="4786374" y="5861824"/>
            <a:ext cx="1478179" cy="215059"/>
          </a:xfrm>
          <a:prstGeom prst="rect">
            <a:avLst/>
          </a:prstGeom>
        </p:spPr>
        <p:txBody>
          <a:bodyPr lIns="0" tIns="0" rIns="0" bIns="0" rtlCol="0" anchor="t">
            <a:spAutoFit/>
          </a:bodyPr>
          <a:lstStyle/>
          <a:p>
            <a:pPr>
              <a:lnSpc>
                <a:spcPts val="1704"/>
              </a:lnSpc>
            </a:pPr>
            <a:r>
              <a:rPr lang="en-US" sz="1456">
                <a:solidFill>
                  <a:srgbClr val="FECB65"/>
                </a:solidFill>
                <a:latin typeface="Montserrat Heavy"/>
              </a:rPr>
              <a:t>RÉDUIRE</a:t>
            </a:r>
          </a:p>
        </p:txBody>
      </p:sp>
      <p:sp>
        <p:nvSpPr>
          <p:cNvPr id="39" name="TextBox 39"/>
          <p:cNvSpPr txBox="1"/>
          <p:nvPr/>
        </p:nvSpPr>
        <p:spPr>
          <a:xfrm>
            <a:off x="4786374" y="6080981"/>
            <a:ext cx="2522597" cy="699479"/>
          </a:xfrm>
          <a:prstGeom prst="rect">
            <a:avLst/>
          </a:prstGeom>
        </p:spPr>
        <p:txBody>
          <a:bodyPr lIns="0" tIns="0" rIns="0" bIns="0" rtlCol="0" anchor="t">
            <a:spAutoFit/>
          </a:bodyPr>
          <a:lstStyle/>
          <a:p>
            <a:pPr algn="just">
              <a:lnSpc>
                <a:spcPts val="904"/>
              </a:lnSpc>
            </a:pPr>
            <a:r>
              <a:rPr lang="en-US" sz="772">
                <a:solidFill>
                  <a:srgbClr val="FFFFFF"/>
                </a:solidFill>
                <a:latin typeface="Montserrat"/>
              </a:rPr>
              <a:t>Nous vous aidons à comprendre votre empreinte et à prioriser les actions sur les différents postes d’émissions, pour établir un plan de réduction concret, mesurable et réaliste pour ainsi concevoir des événements éco-responsables sans impacter leur qualité.</a:t>
            </a:r>
          </a:p>
        </p:txBody>
      </p:sp>
      <p:grpSp>
        <p:nvGrpSpPr>
          <p:cNvPr id="40" name="Group 40"/>
          <p:cNvGrpSpPr/>
          <p:nvPr/>
        </p:nvGrpSpPr>
        <p:grpSpPr>
          <a:xfrm>
            <a:off x="417144" y="3891836"/>
            <a:ext cx="3071735" cy="1367636"/>
            <a:chOff x="0" y="0"/>
            <a:chExt cx="4095646" cy="1823515"/>
          </a:xfrm>
        </p:grpSpPr>
        <p:sp>
          <p:nvSpPr>
            <p:cNvPr id="41" name="TextBox 41"/>
            <p:cNvSpPr txBox="1"/>
            <p:nvPr/>
          </p:nvSpPr>
          <p:spPr>
            <a:xfrm>
              <a:off x="1690" y="-9525"/>
              <a:ext cx="4093956" cy="288579"/>
            </a:xfrm>
            <a:prstGeom prst="rect">
              <a:avLst/>
            </a:prstGeom>
          </p:spPr>
          <p:txBody>
            <a:bodyPr lIns="0" tIns="0" rIns="0" bIns="0" rtlCol="0" anchor="t">
              <a:spAutoFit/>
            </a:bodyPr>
            <a:lstStyle/>
            <a:p>
              <a:pPr>
                <a:lnSpc>
                  <a:spcPts val="1628"/>
                </a:lnSpc>
              </a:pPr>
              <a:r>
                <a:rPr lang="en-US" sz="1392">
                  <a:solidFill>
                    <a:srgbClr val="000000"/>
                  </a:solidFill>
                  <a:latin typeface="Montserrat Classic Bold"/>
                </a:rPr>
                <a:t>LE SAVIEZ-VOUS ?</a:t>
              </a:r>
            </a:p>
          </p:txBody>
        </p:sp>
        <p:sp>
          <p:nvSpPr>
            <p:cNvPr id="42" name="TextBox 42"/>
            <p:cNvSpPr txBox="1"/>
            <p:nvPr/>
          </p:nvSpPr>
          <p:spPr>
            <a:xfrm>
              <a:off x="0" y="396528"/>
              <a:ext cx="3952563" cy="1426987"/>
            </a:xfrm>
            <a:prstGeom prst="rect">
              <a:avLst/>
            </a:prstGeom>
          </p:spPr>
          <p:txBody>
            <a:bodyPr lIns="0" tIns="0" rIns="0" bIns="0" rtlCol="0" anchor="t">
              <a:spAutoFit/>
            </a:bodyPr>
            <a:lstStyle/>
            <a:p>
              <a:pPr algn="just">
                <a:lnSpc>
                  <a:spcPts val="1056"/>
                </a:lnSpc>
              </a:pPr>
              <a:r>
                <a:rPr lang="en-US" sz="902">
                  <a:solidFill>
                    <a:srgbClr val="000000"/>
                  </a:solidFill>
                  <a:latin typeface="Montserrat"/>
                </a:rPr>
                <a:t>2,5 tonnes de déchets, 1 000 kWh d'énergie et 500 kg de papier : voilà ce que génère une manifestation de 5 000 personnes (ADEME).</a:t>
              </a:r>
            </a:p>
            <a:p>
              <a:pPr algn="just">
                <a:lnSpc>
                  <a:spcPts val="1056"/>
                </a:lnSpc>
              </a:pPr>
              <a:endParaRPr lang="en-US" sz="902">
                <a:solidFill>
                  <a:srgbClr val="000000"/>
                </a:solidFill>
                <a:latin typeface="Montserrat"/>
              </a:endParaRPr>
            </a:p>
            <a:p>
              <a:pPr algn="just">
                <a:lnSpc>
                  <a:spcPts val="1056"/>
                </a:lnSpc>
              </a:pPr>
              <a:r>
                <a:rPr lang="en-US" sz="902">
                  <a:solidFill>
                    <a:srgbClr val="000000"/>
                  </a:solidFill>
                  <a:latin typeface="Montserrat"/>
                </a:rPr>
                <a:t>Chaque choix fait lors de l’organisation d’un événement influence son empreinte carbone. Et si chaque événement était une opportunité de tendre vers la durabilité ?</a:t>
              </a:r>
            </a:p>
          </p:txBody>
        </p:sp>
      </p:grpSp>
      <p:sp>
        <p:nvSpPr>
          <p:cNvPr id="43" name="TextBox 43"/>
          <p:cNvSpPr txBox="1"/>
          <p:nvPr/>
        </p:nvSpPr>
        <p:spPr>
          <a:xfrm>
            <a:off x="400581" y="1958096"/>
            <a:ext cx="4130965" cy="1114589"/>
          </a:xfrm>
          <a:prstGeom prst="rect">
            <a:avLst/>
          </a:prstGeom>
        </p:spPr>
        <p:txBody>
          <a:bodyPr lIns="0" tIns="0" rIns="0" bIns="0" rtlCol="0" anchor="t">
            <a:spAutoFit/>
          </a:bodyPr>
          <a:lstStyle/>
          <a:p>
            <a:pPr>
              <a:lnSpc>
                <a:spcPts val="2975"/>
              </a:lnSpc>
            </a:pPr>
            <a:r>
              <a:rPr lang="en-US" sz="2543">
                <a:solidFill>
                  <a:srgbClr val="FFFFFF"/>
                </a:solidFill>
                <a:latin typeface="Montserrat Ultra-Bold"/>
              </a:rPr>
              <a:t>Mesurez l’</a:t>
            </a:r>
            <a:r>
              <a:rPr lang="en-US" sz="2543">
                <a:solidFill>
                  <a:srgbClr val="3EA2A7"/>
                </a:solidFill>
                <a:latin typeface="Montserrat Ultra-Bold"/>
              </a:rPr>
              <a:t>empreinte carbone</a:t>
            </a:r>
            <a:r>
              <a:rPr lang="en-US" sz="2543">
                <a:solidFill>
                  <a:srgbClr val="FFFFFF"/>
                </a:solidFill>
                <a:latin typeface="Montserrat Ultra-Bold"/>
              </a:rPr>
              <a:t> de vos événements</a:t>
            </a:r>
          </a:p>
        </p:txBody>
      </p:sp>
      <p:sp>
        <p:nvSpPr>
          <p:cNvPr id="44" name="TextBox 44"/>
          <p:cNvSpPr txBox="1"/>
          <p:nvPr/>
        </p:nvSpPr>
        <p:spPr>
          <a:xfrm>
            <a:off x="417144" y="7086699"/>
            <a:ext cx="3347502" cy="200581"/>
          </a:xfrm>
          <a:prstGeom prst="rect">
            <a:avLst/>
          </a:prstGeom>
        </p:spPr>
        <p:txBody>
          <a:bodyPr lIns="0" tIns="0" rIns="0" bIns="0" rtlCol="0" anchor="t">
            <a:spAutoFit/>
          </a:bodyPr>
          <a:lstStyle/>
          <a:p>
            <a:pPr>
              <a:lnSpc>
                <a:spcPts val="1461"/>
              </a:lnSpc>
            </a:pPr>
            <a:r>
              <a:rPr lang="en-US" sz="1392">
                <a:solidFill>
                  <a:srgbClr val="000000"/>
                </a:solidFill>
                <a:latin typeface="Montserrat Classic Bold"/>
              </a:rPr>
              <a:t>BÉNÉFICES</a:t>
            </a:r>
          </a:p>
        </p:txBody>
      </p:sp>
      <p:sp>
        <p:nvSpPr>
          <p:cNvPr id="45" name="TextBox 45"/>
          <p:cNvSpPr txBox="1"/>
          <p:nvPr/>
        </p:nvSpPr>
        <p:spPr>
          <a:xfrm>
            <a:off x="417144" y="7385736"/>
            <a:ext cx="3071735" cy="1070240"/>
          </a:xfrm>
          <a:prstGeom prst="rect">
            <a:avLst/>
          </a:prstGeom>
        </p:spPr>
        <p:txBody>
          <a:bodyPr lIns="0" tIns="0" rIns="0" bIns="0" rtlCol="0" anchor="t">
            <a:spAutoFit/>
          </a:bodyPr>
          <a:lstStyle/>
          <a:p>
            <a:pPr marL="194937" lvl="1" indent="-97468">
              <a:lnSpc>
                <a:spcPts val="1056"/>
              </a:lnSpc>
              <a:buFont typeface="Arial"/>
              <a:buChar char="•"/>
            </a:pPr>
            <a:r>
              <a:rPr lang="en-US" sz="902">
                <a:solidFill>
                  <a:srgbClr val="000000"/>
                </a:solidFill>
                <a:latin typeface="Montserrat"/>
              </a:rPr>
              <a:t>Responsabilité environnementale</a:t>
            </a:r>
          </a:p>
          <a:p>
            <a:pPr marL="194937" lvl="1" indent="-97468">
              <a:lnSpc>
                <a:spcPts val="1056"/>
              </a:lnSpc>
              <a:buFont typeface="Arial"/>
              <a:buChar char="•"/>
            </a:pPr>
            <a:r>
              <a:rPr lang="en-US" sz="902">
                <a:solidFill>
                  <a:srgbClr val="000000"/>
                </a:solidFill>
                <a:latin typeface="Montserrat"/>
              </a:rPr>
              <a:t>Répondre aux attentes croissantes des participants</a:t>
            </a:r>
          </a:p>
          <a:p>
            <a:pPr marL="194937" lvl="1" indent="-97468">
              <a:lnSpc>
                <a:spcPts val="1056"/>
              </a:lnSpc>
              <a:buFont typeface="Arial"/>
              <a:buChar char="•"/>
            </a:pPr>
            <a:r>
              <a:rPr lang="en-US" sz="902">
                <a:solidFill>
                  <a:srgbClr val="000000"/>
                </a:solidFill>
                <a:latin typeface="Montserrat"/>
              </a:rPr>
              <a:t>Exigence réglementaire : CSRD*</a:t>
            </a:r>
          </a:p>
          <a:p>
            <a:pPr marL="194937" lvl="1" indent="-97468">
              <a:lnSpc>
                <a:spcPts val="1056"/>
              </a:lnSpc>
              <a:buFont typeface="Arial"/>
              <a:buChar char="•"/>
            </a:pPr>
            <a:r>
              <a:rPr lang="en-US" sz="902">
                <a:solidFill>
                  <a:srgbClr val="000000"/>
                </a:solidFill>
                <a:latin typeface="Montserrat"/>
              </a:rPr>
              <a:t>Renforcement de l’image de marque &amp; réputation</a:t>
            </a:r>
          </a:p>
          <a:p>
            <a:pPr marL="194937" lvl="1" indent="-97468">
              <a:lnSpc>
                <a:spcPts val="1056"/>
              </a:lnSpc>
              <a:buFont typeface="Arial"/>
              <a:buChar char="•"/>
            </a:pPr>
            <a:r>
              <a:rPr lang="en-US" sz="902">
                <a:solidFill>
                  <a:srgbClr val="000000"/>
                </a:solidFill>
                <a:latin typeface="Montserrat"/>
              </a:rPr>
              <a:t>Positionnement engagé : faites valoir votre exemplarité</a:t>
            </a:r>
          </a:p>
        </p:txBody>
      </p:sp>
      <p:sp>
        <p:nvSpPr>
          <p:cNvPr id="46" name="TextBox 46"/>
          <p:cNvSpPr txBox="1"/>
          <p:nvPr/>
        </p:nvSpPr>
        <p:spPr>
          <a:xfrm>
            <a:off x="4786374" y="7307428"/>
            <a:ext cx="1799900" cy="215059"/>
          </a:xfrm>
          <a:prstGeom prst="rect">
            <a:avLst/>
          </a:prstGeom>
        </p:spPr>
        <p:txBody>
          <a:bodyPr lIns="0" tIns="0" rIns="0" bIns="0" rtlCol="0" anchor="t">
            <a:spAutoFit/>
          </a:bodyPr>
          <a:lstStyle/>
          <a:p>
            <a:pPr>
              <a:lnSpc>
                <a:spcPts val="1704"/>
              </a:lnSpc>
            </a:pPr>
            <a:r>
              <a:rPr lang="en-US" sz="1456">
                <a:solidFill>
                  <a:srgbClr val="FECB65"/>
                </a:solidFill>
                <a:latin typeface="Montserrat Heavy"/>
              </a:rPr>
              <a:t>COMMUNIQUER</a:t>
            </a:r>
          </a:p>
        </p:txBody>
      </p:sp>
      <p:sp>
        <p:nvSpPr>
          <p:cNvPr id="47" name="TextBox 47"/>
          <p:cNvSpPr txBox="1"/>
          <p:nvPr/>
        </p:nvSpPr>
        <p:spPr>
          <a:xfrm>
            <a:off x="4786374" y="7526585"/>
            <a:ext cx="2522597" cy="584977"/>
          </a:xfrm>
          <a:prstGeom prst="rect">
            <a:avLst/>
          </a:prstGeom>
        </p:spPr>
        <p:txBody>
          <a:bodyPr lIns="0" tIns="0" rIns="0" bIns="0" rtlCol="0" anchor="t">
            <a:spAutoFit/>
          </a:bodyPr>
          <a:lstStyle/>
          <a:p>
            <a:pPr algn="just">
              <a:lnSpc>
                <a:spcPts val="904"/>
              </a:lnSpc>
            </a:pPr>
            <a:r>
              <a:rPr lang="en-US" sz="772">
                <a:solidFill>
                  <a:srgbClr val="FFFFFF"/>
                </a:solidFill>
                <a:latin typeface="Montserrat"/>
              </a:rPr>
              <a:t>Une fois votre événement terminé, obtenez un reporting détaillé de son empreinte carbone. Communiquez sur vos résultats en toute transparence et diffusez vos bonnes pratiques en évitant le greenwashing !</a:t>
            </a:r>
          </a:p>
        </p:txBody>
      </p:sp>
      <p:sp>
        <p:nvSpPr>
          <p:cNvPr id="48" name="TextBox 48"/>
          <p:cNvSpPr txBox="1"/>
          <p:nvPr/>
        </p:nvSpPr>
        <p:spPr>
          <a:xfrm>
            <a:off x="421678" y="10369755"/>
            <a:ext cx="6887293" cy="208959"/>
          </a:xfrm>
          <a:prstGeom prst="rect">
            <a:avLst/>
          </a:prstGeom>
        </p:spPr>
        <p:txBody>
          <a:bodyPr lIns="0" tIns="0" rIns="0" bIns="0" rtlCol="0" anchor="t">
            <a:spAutoFit/>
          </a:bodyPr>
          <a:lstStyle/>
          <a:p>
            <a:pPr marL="0" lvl="0" indent="0">
              <a:lnSpc>
                <a:spcPts val="848"/>
              </a:lnSpc>
              <a:spcBef>
                <a:spcPct val="0"/>
              </a:spcBef>
            </a:pPr>
            <a:r>
              <a:rPr lang="en-US" sz="606">
                <a:solidFill>
                  <a:srgbClr val="101010"/>
                </a:solidFill>
                <a:latin typeface="Montserrat"/>
              </a:rPr>
              <a:t>*CSRD inclut le mandat de considérer la double matérialité - comment une entreprise impacte à la fois et est impactée par le changement climatique - et de rapporter les émissions de scope 3.</a:t>
            </a:r>
          </a:p>
        </p:txBody>
      </p:sp>
      <p:grpSp>
        <p:nvGrpSpPr>
          <p:cNvPr id="49" name="Group 49"/>
          <p:cNvGrpSpPr/>
          <p:nvPr/>
        </p:nvGrpSpPr>
        <p:grpSpPr>
          <a:xfrm>
            <a:off x="421678" y="5521016"/>
            <a:ext cx="3362856" cy="1242246"/>
            <a:chOff x="0" y="0"/>
            <a:chExt cx="4483808" cy="1656328"/>
          </a:xfrm>
        </p:grpSpPr>
        <p:sp>
          <p:nvSpPr>
            <p:cNvPr id="50" name="TextBox 50"/>
            <p:cNvSpPr txBox="1"/>
            <p:nvPr/>
          </p:nvSpPr>
          <p:spPr>
            <a:xfrm>
              <a:off x="0" y="407142"/>
              <a:ext cx="3952563" cy="1249187"/>
            </a:xfrm>
            <a:prstGeom prst="rect">
              <a:avLst/>
            </a:prstGeom>
          </p:spPr>
          <p:txBody>
            <a:bodyPr lIns="0" tIns="0" rIns="0" bIns="0" rtlCol="0" anchor="t">
              <a:spAutoFit/>
            </a:bodyPr>
            <a:lstStyle/>
            <a:p>
              <a:pPr algn="just">
                <a:lnSpc>
                  <a:spcPts val="1056"/>
                </a:lnSpc>
              </a:pPr>
              <a:r>
                <a:rPr lang="en-US" sz="902">
                  <a:solidFill>
                    <a:srgbClr val="000000"/>
                  </a:solidFill>
                  <a:latin typeface="Montserrat"/>
                </a:rPr>
                <a:t>Dans une démarche durable et pour compléter nos savoir-faire, nous proposons à nos clients de mesurer l’empreinte carbone de vos événements. Pour vous assurer un résultat fiable, nous avons un partenariat avec Climeet, LA solution pour s’engager vers un événementiel bas carbone et responsable.</a:t>
              </a:r>
            </a:p>
          </p:txBody>
        </p:sp>
        <p:sp>
          <p:nvSpPr>
            <p:cNvPr id="51" name="TextBox 51"/>
            <p:cNvSpPr txBox="1"/>
            <p:nvPr/>
          </p:nvSpPr>
          <p:spPr>
            <a:xfrm>
              <a:off x="20472" y="9525"/>
              <a:ext cx="4463336" cy="270617"/>
            </a:xfrm>
            <a:prstGeom prst="rect">
              <a:avLst/>
            </a:prstGeom>
          </p:spPr>
          <p:txBody>
            <a:bodyPr lIns="0" tIns="0" rIns="0" bIns="0" rtlCol="0" anchor="t">
              <a:spAutoFit/>
            </a:bodyPr>
            <a:lstStyle/>
            <a:p>
              <a:pPr>
                <a:lnSpc>
                  <a:spcPts val="1461"/>
                </a:lnSpc>
              </a:pPr>
              <a:r>
                <a:rPr lang="en-US" sz="1392">
                  <a:solidFill>
                    <a:srgbClr val="000000"/>
                  </a:solidFill>
                  <a:latin typeface="Montserrat Classic Bold"/>
                </a:rPr>
                <a:t>NOTRE SOLUTION</a:t>
              </a:r>
            </a:p>
          </p:txBody>
        </p:sp>
      </p:grpSp>
      <p:sp>
        <p:nvSpPr>
          <p:cNvPr id="52" name="TextBox 52"/>
          <p:cNvSpPr txBox="1"/>
          <p:nvPr/>
        </p:nvSpPr>
        <p:spPr>
          <a:xfrm>
            <a:off x="432498" y="8768174"/>
            <a:ext cx="3070467" cy="218815"/>
          </a:xfrm>
          <a:prstGeom prst="rect">
            <a:avLst/>
          </a:prstGeom>
        </p:spPr>
        <p:txBody>
          <a:bodyPr lIns="0" tIns="0" rIns="0" bIns="0" rtlCol="0" anchor="t">
            <a:spAutoFit/>
          </a:bodyPr>
          <a:lstStyle/>
          <a:p>
            <a:pPr>
              <a:lnSpc>
                <a:spcPts val="1628"/>
              </a:lnSpc>
            </a:pPr>
            <a:r>
              <a:rPr lang="en-US" sz="1392">
                <a:solidFill>
                  <a:srgbClr val="000000"/>
                </a:solidFill>
                <a:latin typeface="Montserrat Classic Bold"/>
              </a:rPr>
              <a:t>LIVRABLES</a:t>
            </a:r>
          </a:p>
        </p:txBody>
      </p:sp>
      <p:sp>
        <p:nvSpPr>
          <p:cNvPr id="53" name="TextBox 53"/>
          <p:cNvSpPr txBox="1"/>
          <p:nvPr/>
        </p:nvSpPr>
        <p:spPr>
          <a:xfrm>
            <a:off x="432498" y="9120339"/>
            <a:ext cx="3852470" cy="803540"/>
          </a:xfrm>
          <a:prstGeom prst="rect">
            <a:avLst/>
          </a:prstGeom>
        </p:spPr>
        <p:txBody>
          <a:bodyPr lIns="0" tIns="0" rIns="0" bIns="0" rtlCol="0" anchor="t">
            <a:spAutoFit/>
          </a:bodyPr>
          <a:lstStyle/>
          <a:p>
            <a:pPr>
              <a:lnSpc>
                <a:spcPts val="1056"/>
              </a:lnSpc>
            </a:pPr>
            <a:r>
              <a:rPr lang="en-US" sz="902">
                <a:solidFill>
                  <a:srgbClr val="000000"/>
                </a:solidFill>
                <a:latin typeface="Montserrat"/>
              </a:rPr>
              <a:t>Un </a:t>
            </a:r>
            <a:r>
              <a:rPr lang="en-US" sz="902">
                <a:solidFill>
                  <a:srgbClr val="000000"/>
                </a:solidFill>
                <a:latin typeface="Montserrat Bold"/>
              </a:rPr>
              <a:t>rapport détaillé</a:t>
            </a:r>
            <a:r>
              <a:rPr lang="en-US" sz="902">
                <a:solidFill>
                  <a:srgbClr val="000000"/>
                </a:solidFill>
                <a:latin typeface="Montserrat"/>
              </a:rPr>
              <a:t> pour comprendre l’impact environnemental de votre événement ainsi que les trajectoires d’amélioration.</a:t>
            </a:r>
          </a:p>
          <a:p>
            <a:pPr>
              <a:lnSpc>
                <a:spcPts val="1056"/>
              </a:lnSpc>
            </a:pPr>
            <a:endParaRPr lang="en-US" sz="902">
              <a:solidFill>
                <a:srgbClr val="000000"/>
              </a:solidFill>
              <a:latin typeface="Montserrat"/>
            </a:endParaRPr>
          </a:p>
          <a:p>
            <a:pPr>
              <a:lnSpc>
                <a:spcPts val="1056"/>
              </a:lnSpc>
            </a:pPr>
            <a:r>
              <a:rPr lang="en-US" sz="902">
                <a:solidFill>
                  <a:srgbClr val="000000"/>
                </a:solidFill>
                <a:latin typeface="Montserrat"/>
              </a:rPr>
              <a:t>Un </a:t>
            </a:r>
            <a:r>
              <a:rPr lang="en-US" sz="902">
                <a:solidFill>
                  <a:srgbClr val="000000"/>
                </a:solidFill>
                <a:latin typeface="Montserrat Bold"/>
              </a:rPr>
              <a:t>certificat</a:t>
            </a:r>
            <a:r>
              <a:rPr lang="en-US" sz="902">
                <a:solidFill>
                  <a:srgbClr val="000000"/>
                </a:solidFill>
                <a:latin typeface="Montserrat"/>
              </a:rPr>
              <a:t> </a:t>
            </a:r>
            <a:r>
              <a:rPr lang="en-US" sz="902">
                <a:solidFill>
                  <a:srgbClr val="000000"/>
                </a:solidFill>
                <a:latin typeface="Montserrat Bold"/>
              </a:rPr>
              <a:t>d’empreinte carbone</a:t>
            </a:r>
            <a:r>
              <a:rPr lang="en-US" sz="902">
                <a:solidFill>
                  <a:srgbClr val="000000"/>
                </a:solidFill>
                <a:latin typeface="Montserrat"/>
              </a:rPr>
              <a:t> exploitable et diffusable.</a:t>
            </a:r>
          </a:p>
          <a:p>
            <a:pPr>
              <a:lnSpc>
                <a:spcPts val="1056"/>
              </a:lnSpc>
            </a:pPr>
            <a:endParaRPr lang="en-US" sz="902">
              <a:solidFill>
                <a:srgbClr val="000000"/>
              </a:solidFill>
              <a:latin typeface="Montserrat"/>
            </a:endParaRPr>
          </a:p>
          <a:p>
            <a:pPr>
              <a:lnSpc>
                <a:spcPts val="1056"/>
              </a:lnSpc>
            </a:pPr>
            <a:r>
              <a:rPr lang="en-US" sz="902">
                <a:solidFill>
                  <a:srgbClr val="000000"/>
                </a:solidFill>
                <a:latin typeface="Montserrat"/>
              </a:rPr>
              <a:t>Le </a:t>
            </a:r>
            <a:r>
              <a:rPr lang="en-US" sz="902">
                <a:solidFill>
                  <a:srgbClr val="000000"/>
                </a:solidFill>
                <a:latin typeface="Montserrat Bold"/>
              </a:rPr>
              <a:t>Climeet Index</a:t>
            </a:r>
            <a:r>
              <a:rPr lang="en-US" sz="902">
                <a:solidFill>
                  <a:srgbClr val="000000"/>
                </a:solidFill>
                <a:latin typeface="Montserrat"/>
              </a:rPr>
              <a:t>, l’éco score des événements.</a:t>
            </a:r>
          </a:p>
        </p:txBody>
      </p:sp>
      <p:sp>
        <p:nvSpPr>
          <p:cNvPr id="54" name="TextBox 54"/>
          <p:cNvSpPr txBox="1"/>
          <p:nvPr/>
        </p:nvSpPr>
        <p:spPr>
          <a:xfrm>
            <a:off x="400580" y="563263"/>
            <a:ext cx="2615669" cy="384721"/>
          </a:xfrm>
          <a:prstGeom prst="rect">
            <a:avLst/>
          </a:prstGeom>
        </p:spPr>
        <p:txBody>
          <a:bodyPr wrap="square" lIns="0" tIns="0" rIns="0" bIns="0" rtlCol="0" anchor="t">
            <a:spAutoFit/>
          </a:bodyPr>
          <a:lstStyle/>
          <a:p>
            <a:pPr>
              <a:lnSpc>
                <a:spcPts val="2975"/>
              </a:lnSpc>
            </a:pPr>
            <a:r>
              <a:rPr lang="en-US" sz="2543" dirty="0">
                <a:solidFill>
                  <a:srgbClr val="000000"/>
                </a:solidFill>
                <a:latin typeface="Montserrat Bold"/>
              </a:rPr>
              <a:t>VOTRE LOGO</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326</Words>
  <Application>Microsoft Office PowerPoint</Application>
  <PresentationFormat>Personnalisé</PresentationFormat>
  <Paragraphs>27</Paragraphs>
  <Slides>1</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vt:i4>
      </vt:variant>
    </vt:vector>
  </HeadingPairs>
  <TitlesOfParts>
    <vt:vector size="9" baseType="lpstr">
      <vt:lpstr>Montserrat</vt:lpstr>
      <vt:lpstr>Montserrat Classic Bold</vt:lpstr>
      <vt:lpstr>Calibri</vt:lpstr>
      <vt:lpstr>Montserrat Ultra-Bold</vt:lpstr>
      <vt:lpstr>Montserrat Heavy</vt:lpstr>
      <vt:lpstr>Montserrat Bold</vt:lpstr>
      <vt:lpstr>Arial</vt:lpstr>
      <vt:lpstr>Office Theme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One_Pager Climeet</dc:title>
  <cp:lastModifiedBy>Clara Cazin</cp:lastModifiedBy>
  <cp:revision>3</cp:revision>
  <dcterms:created xsi:type="dcterms:W3CDTF">2006-08-16T00:00:00Z</dcterms:created>
  <dcterms:modified xsi:type="dcterms:W3CDTF">2024-02-28T09:20:16Z</dcterms:modified>
  <dc:identifier>DAF77xFDdoM</dc:identifier>
</cp:coreProperties>
</file>