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panose="00000500000000000000" pitchFamily="2" charset="0"/>
      <p:regular r:id="rId11"/>
    </p:embeddedFont>
    <p:embeddedFont>
      <p:font typeface="Montserrat Bold" panose="00000800000000000000"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37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340" r="-8340"/>
            </a:stretch>
          </a:blipFill>
        </p:spPr>
        <p:txBody>
          <a:bodyPr/>
          <a:lstStyle/>
          <a:p>
            <a:endParaRPr lang="fr-FR"/>
          </a:p>
        </p:txBody>
      </p:sp>
      <p:grpSp>
        <p:nvGrpSpPr>
          <p:cNvPr id="3" name="Group 3"/>
          <p:cNvGrpSpPr/>
          <p:nvPr/>
        </p:nvGrpSpPr>
        <p:grpSpPr>
          <a:xfrm>
            <a:off x="0" y="0"/>
            <a:ext cx="7164505" cy="10287000"/>
            <a:chOff x="0" y="0"/>
            <a:chExt cx="1958679" cy="2812328"/>
          </a:xfrm>
        </p:grpSpPr>
        <p:sp>
          <p:nvSpPr>
            <p:cNvPr id="4" name="Freeform 4"/>
            <p:cNvSpPr/>
            <p:nvPr/>
          </p:nvSpPr>
          <p:spPr>
            <a:xfrm>
              <a:off x="0" y="0"/>
              <a:ext cx="1958679" cy="2812328"/>
            </a:xfrm>
            <a:custGeom>
              <a:avLst/>
              <a:gdLst/>
              <a:ahLst/>
              <a:cxnLst/>
              <a:rect l="l" t="t" r="r" b="b"/>
              <a:pathLst>
                <a:path w="1958679" h="2812328">
                  <a:moveTo>
                    <a:pt x="0" y="0"/>
                  </a:moveTo>
                  <a:lnTo>
                    <a:pt x="1958679" y="0"/>
                  </a:lnTo>
                  <a:lnTo>
                    <a:pt x="1958679" y="2812328"/>
                  </a:lnTo>
                  <a:lnTo>
                    <a:pt x="0" y="2812328"/>
                  </a:lnTo>
                  <a:close/>
                </a:path>
              </a:pathLst>
            </a:custGeom>
            <a:solidFill>
              <a:srgbClr val="072E33"/>
            </a:solidFill>
          </p:spPr>
          <p:txBody>
            <a:bodyPr/>
            <a:lstStyle/>
            <a:p>
              <a:endParaRPr lang="fr-FR"/>
            </a:p>
          </p:txBody>
        </p:sp>
        <p:sp>
          <p:nvSpPr>
            <p:cNvPr id="5" name="TextBox 5"/>
            <p:cNvSpPr txBox="1"/>
            <p:nvPr/>
          </p:nvSpPr>
          <p:spPr>
            <a:xfrm>
              <a:off x="0" y="-38100"/>
              <a:ext cx="1958679" cy="2850428"/>
            </a:xfrm>
            <a:prstGeom prst="rect">
              <a:avLst/>
            </a:prstGeom>
          </p:spPr>
          <p:txBody>
            <a:bodyPr lIns="36005" tIns="36005" rIns="36005" bIns="36005" rtlCol="0" anchor="ctr"/>
            <a:lstStyle/>
            <a:p>
              <a:pPr algn="ctr">
                <a:lnSpc>
                  <a:spcPts val="2579"/>
                </a:lnSpc>
              </a:pPr>
              <a:endParaRPr/>
            </a:p>
          </p:txBody>
        </p:sp>
      </p:grpSp>
      <p:sp>
        <p:nvSpPr>
          <p:cNvPr id="6" name="Freeform 6"/>
          <p:cNvSpPr/>
          <p:nvPr/>
        </p:nvSpPr>
        <p:spPr>
          <a:xfrm rot="5400000">
            <a:off x="7061866" y="-1299459"/>
            <a:ext cx="12885917" cy="12885917"/>
          </a:xfrm>
          <a:custGeom>
            <a:avLst/>
            <a:gdLst/>
            <a:ahLst/>
            <a:cxnLst/>
            <a:rect l="l" t="t" r="r" b="b"/>
            <a:pathLst>
              <a:path w="12885917" h="12885917">
                <a:moveTo>
                  <a:pt x="0" y="0"/>
                </a:moveTo>
                <a:lnTo>
                  <a:pt x="12885917" y="0"/>
                </a:lnTo>
                <a:lnTo>
                  <a:pt x="12885917" y="12885918"/>
                </a:lnTo>
                <a:lnTo>
                  <a:pt x="0" y="128859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7" name="Freeform 7"/>
          <p:cNvSpPr/>
          <p:nvPr/>
        </p:nvSpPr>
        <p:spPr>
          <a:xfrm>
            <a:off x="6864956" y="1308824"/>
            <a:ext cx="2637967" cy="560248"/>
          </a:xfrm>
          <a:custGeom>
            <a:avLst/>
            <a:gdLst/>
            <a:ahLst/>
            <a:cxnLst/>
            <a:rect l="l" t="t" r="r" b="b"/>
            <a:pathLst>
              <a:path w="2637967" h="560248">
                <a:moveTo>
                  <a:pt x="0" y="0"/>
                </a:moveTo>
                <a:lnTo>
                  <a:pt x="2637967" y="0"/>
                </a:lnTo>
                <a:lnTo>
                  <a:pt x="2637967" y="560248"/>
                </a:lnTo>
                <a:lnTo>
                  <a:pt x="0" y="560248"/>
                </a:lnTo>
                <a:lnTo>
                  <a:pt x="0" y="0"/>
                </a:lnTo>
                <a:close/>
              </a:path>
            </a:pathLst>
          </a:custGeom>
          <a:blipFill>
            <a:blip r:embed="rId5"/>
            <a:stretch>
              <a:fillRect/>
            </a:stretch>
          </a:blipFill>
        </p:spPr>
        <p:txBody>
          <a:bodyPr/>
          <a:lstStyle/>
          <a:p>
            <a:endParaRPr lang="fr-FR"/>
          </a:p>
        </p:txBody>
      </p:sp>
      <p:sp>
        <p:nvSpPr>
          <p:cNvPr id="8" name="TextBox 8"/>
          <p:cNvSpPr txBox="1"/>
          <p:nvPr/>
        </p:nvSpPr>
        <p:spPr>
          <a:xfrm>
            <a:off x="1028700" y="3596646"/>
            <a:ext cx="11672512" cy="2988932"/>
          </a:xfrm>
          <a:prstGeom prst="rect">
            <a:avLst/>
          </a:prstGeom>
        </p:spPr>
        <p:txBody>
          <a:bodyPr lIns="0" tIns="0" rIns="0" bIns="0" rtlCol="0" anchor="t">
            <a:spAutoFit/>
          </a:bodyPr>
          <a:lstStyle/>
          <a:p>
            <a:pPr marL="0" lvl="0" indent="0">
              <a:lnSpc>
                <a:spcPts val="7980"/>
              </a:lnSpc>
              <a:spcBef>
                <a:spcPct val="0"/>
              </a:spcBef>
            </a:pPr>
            <a:r>
              <a:rPr lang="en-US" sz="5700">
                <a:solidFill>
                  <a:srgbClr val="0F969C"/>
                </a:solidFill>
                <a:latin typeface="Montserrat Bold"/>
              </a:rPr>
              <a:t>Mesurer</a:t>
            </a:r>
            <a:r>
              <a:rPr lang="en-US" sz="5700">
                <a:solidFill>
                  <a:srgbClr val="FFFFFF"/>
                </a:solidFill>
                <a:latin typeface="Montserrat Bold"/>
              </a:rPr>
              <a:t> l’empreinte carbone des événements pour mieux la</a:t>
            </a:r>
            <a:r>
              <a:rPr lang="en-US" sz="5700">
                <a:solidFill>
                  <a:srgbClr val="0C7075"/>
                </a:solidFill>
                <a:latin typeface="Montserrat Bold"/>
              </a:rPr>
              <a:t> </a:t>
            </a:r>
            <a:r>
              <a:rPr lang="en-US" sz="5700">
                <a:solidFill>
                  <a:srgbClr val="0F969C"/>
                </a:solidFill>
                <a:latin typeface="Montserrat Bold"/>
              </a:rPr>
              <a:t>réduire</a:t>
            </a:r>
          </a:p>
        </p:txBody>
      </p:sp>
      <p:sp>
        <p:nvSpPr>
          <p:cNvPr id="9" name="TextBox 9"/>
          <p:cNvSpPr txBox="1"/>
          <p:nvPr/>
        </p:nvSpPr>
        <p:spPr>
          <a:xfrm>
            <a:off x="1063039" y="1051744"/>
            <a:ext cx="5038427" cy="969632"/>
          </a:xfrm>
          <a:prstGeom prst="rect">
            <a:avLst/>
          </a:prstGeom>
        </p:spPr>
        <p:txBody>
          <a:bodyPr lIns="0" tIns="0" rIns="0" bIns="0" rtlCol="0" anchor="t">
            <a:spAutoFit/>
          </a:bodyPr>
          <a:lstStyle/>
          <a:p>
            <a:pPr marL="0" lvl="0" indent="0">
              <a:lnSpc>
                <a:spcPts val="7980"/>
              </a:lnSpc>
              <a:spcBef>
                <a:spcPct val="0"/>
              </a:spcBef>
            </a:pPr>
            <a:r>
              <a:rPr lang="en-US" sz="5700">
                <a:solidFill>
                  <a:srgbClr val="FFFFFF"/>
                </a:solidFill>
                <a:latin typeface="Montserrat Bold"/>
              </a:rPr>
              <a:t>VOTRE LOGO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13953"/>
            <a:ext cx="7523780" cy="6415356"/>
            <a:chOff x="0" y="0"/>
            <a:chExt cx="2106826" cy="1796442"/>
          </a:xfrm>
        </p:grpSpPr>
        <p:sp>
          <p:nvSpPr>
            <p:cNvPr id="3" name="Freeform 3"/>
            <p:cNvSpPr/>
            <p:nvPr/>
          </p:nvSpPr>
          <p:spPr>
            <a:xfrm>
              <a:off x="0" y="0"/>
              <a:ext cx="2106826" cy="1796442"/>
            </a:xfrm>
            <a:custGeom>
              <a:avLst/>
              <a:gdLst/>
              <a:ahLst/>
              <a:cxnLst/>
              <a:rect l="l" t="t" r="r" b="b"/>
              <a:pathLst>
                <a:path w="2106826" h="1796442">
                  <a:moveTo>
                    <a:pt x="0" y="0"/>
                  </a:moveTo>
                  <a:lnTo>
                    <a:pt x="2106826" y="0"/>
                  </a:lnTo>
                  <a:lnTo>
                    <a:pt x="2106826" y="1796442"/>
                  </a:lnTo>
                  <a:lnTo>
                    <a:pt x="0" y="1796442"/>
                  </a:lnTo>
                  <a:close/>
                </a:path>
              </a:pathLst>
            </a:custGeom>
            <a:solidFill>
              <a:srgbClr val="0C7075">
                <a:alpha val="95686"/>
              </a:srgbClr>
            </a:solidFill>
            <a:ln cap="sq">
              <a:noFill/>
              <a:prstDash val="solid"/>
              <a:miter/>
            </a:ln>
          </p:spPr>
          <p:txBody>
            <a:bodyPr/>
            <a:lstStyle/>
            <a:p>
              <a:endParaRPr lang="fr-FR"/>
            </a:p>
          </p:txBody>
        </p:sp>
        <p:sp>
          <p:nvSpPr>
            <p:cNvPr id="4" name="TextBox 4"/>
            <p:cNvSpPr txBox="1"/>
            <p:nvPr/>
          </p:nvSpPr>
          <p:spPr>
            <a:xfrm>
              <a:off x="0" y="-38100"/>
              <a:ext cx="2106826" cy="183454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28700" y="8829309"/>
            <a:ext cx="7523780" cy="428991"/>
            <a:chOff x="0" y="0"/>
            <a:chExt cx="2106826" cy="120127"/>
          </a:xfrm>
        </p:grpSpPr>
        <p:sp>
          <p:nvSpPr>
            <p:cNvPr id="6" name="Freeform 6"/>
            <p:cNvSpPr/>
            <p:nvPr/>
          </p:nvSpPr>
          <p:spPr>
            <a:xfrm>
              <a:off x="0" y="0"/>
              <a:ext cx="2106826" cy="120127"/>
            </a:xfrm>
            <a:custGeom>
              <a:avLst/>
              <a:gdLst/>
              <a:ahLst/>
              <a:cxnLst/>
              <a:rect l="l" t="t" r="r" b="b"/>
              <a:pathLst>
                <a:path w="2106826" h="120127">
                  <a:moveTo>
                    <a:pt x="0" y="0"/>
                  </a:moveTo>
                  <a:lnTo>
                    <a:pt x="2106826" y="0"/>
                  </a:lnTo>
                  <a:lnTo>
                    <a:pt x="2106826" y="120127"/>
                  </a:lnTo>
                  <a:lnTo>
                    <a:pt x="0" y="120127"/>
                  </a:lnTo>
                  <a:close/>
                </a:path>
              </a:pathLst>
            </a:custGeom>
            <a:solidFill>
              <a:srgbClr val="0F969C">
                <a:alpha val="48627"/>
              </a:srgbClr>
            </a:solidFill>
            <a:ln cap="sq">
              <a:noFill/>
              <a:prstDash val="solid"/>
              <a:miter/>
            </a:ln>
          </p:spPr>
          <p:txBody>
            <a:bodyPr/>
            <a:lstStyle/>
            <a:p>
              <a:endParaRPr lang="fr-FR"/>
            </a:p>
          </p:txBody>
        </p:sp>
        <p:sp>
          <p:nvSpPr>
            <p:cNvPr id="7" name="TextBox 7"/>
            <p:cNvSpPr txBox="1"/>
            <p:nvPr/>
          </p:nvSpPr>
          <p:spPr>
            <a:xfrm>
              <a:off x="0" y="-38100"/>
              <a:ext cx="2106826" cy="158227"/>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Freeform 8"/>
          <p:cNvSpPr/>
          <p:nvPr/>
        </p:nvSpPr>
        <p:spPr>
          <a:xfrm>
            <a:off x="9324005" y="5003655"/>
            <a:ext cx="472096" cy="472096"/>
          </a:xfrm>
          <a:custGeom>
            <a:avLst/>
            <a:gdLst/>
            <a:ahLst/>
            <a:cxnLst/>
            <a:rect l="l" t="t" r="r" b="b"/>
            <a:pathLst>
              <a:path w="472096" h="472096">
                <a:moveTo>
                  <a:pt x="0" y="0"/>
                </a:moveTo>
                <a:lnTo>
                  <a:pt x="472096" y="0"/>
                </a:lnTo>
                <a:lnTo>
                  <a:pt x="472096" y="472096"/>
                </a:lnTo>
                <a:lnTo>
                  <a:pt x="0" y="472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TextBox 9"/>
          <p:cNvSpPr txBox="1"/>
          <p:nvPr/>
        </p:nvSpPr>
        <p:spPr>
          <a:xfrm>
            <a:off x="1808095" y="2830890"/>
            <a:ext cx="5964989" cy="1029065"/>
          </a:xfrm>
          <a:prstGeom prst="rect">
            <a:avLst/>
          </a:prstGeom>
        </p:spPr>
        <p:txBody>
          <a:bodyPr lIns="0" tIns="0" rIns="0" bIns="0" rtlCol="0" anchor="t">
            <a:spAutoFit/>
          </a:bodyPr>
          <a:lstStyle/>
          <a:p>
            <a:pPr algn="ctr">
              <a:lnSpc>
                <a:spcPts val="4179"/>
              </a:lnSpc>
              <a:spcBef>
                <a:spcPct val="0"/>
              </a:spcBef>
            </a:pPr>
            <a:r>
              <a:rPr lang="en-US" sz="2985">
                <a:solidFill>
                  <a:srgbClr val="FDFDFD"/>
                </a:solidFill>
                <a:latin typeface="Montserrat"/>
              </a:rPr>
              <a:t>MARCHÉ DE L’ÉVÉNEMENTIEL EN FRANCE</a:t>
            </a:r>
          </a:p>
        </p:txBody>
      </p:sp>
      <p:sp>
        <p:nvSpPr>
          <p:cNvPr id="10" name="TextBox 10"/>
          <p:cNvSpPr txBox="1"/>
          <p:nvPr/>
        </p:nvSpPr>
        <p:spPr>
          <a:xfrm>
            <a:off x="3216924" y="6463421"/>
            <a:ext cx="3037440" cy="1025540"/>
          </a:xfrm>
          <a:prstGeom prst="rect">
            <a:avLst/>
          </a:prstGeom>
        </p:spPr>
        <p:txBody>
          <a:bodyPr lIns="0" tIns="0" rIns="0" bIns="0" rtlCol="0" anchor="t">
            <a:spAutoFit/>
          </a:bodyPr>
          <a:lstStyle/>
          <a:p>
            <a:pPr marL="0" lvl="0" indent="0" algn="ctr">
              <a:lnSpc>
                <a:spcPts val="8316"/>
              </a:lnSpc>
              <a:spcBef>
                <a:spcPct val="0"/>
              </a:spcBef>
            </a:pPr>
            <a:r>
              <a:rPr lang="en-US" sz="5940">
                <a:solidFill>
                  <a:srgbClr val="FDFDFD"/>
                </a:solidFill>
                <a:latin typeface="Montserrat"/>
              </a:rPr>
              <a:t>65Md€</a:t>
            </a:r>
          </a:p>
        </p:txBody>
      </p:sp>
      <p:sp>
        <p:nvSpPr>
          <p:cNvPr id="11" name="TextBox 11"/>
          <p:cNvSpPr txBox="1"/>
          <p:nvPr/>
        </p:nvSpPr>
        <p:spPr>
          <a:xfrm>
            <a:off x="2580030" y="7665519"/>
            <a:ext cx="4311228" cy="725641"/>
          </a:xfrm>
          <a:prstGeom prst="rect">
            <a:avLst/>
          </a:prstGeom>
        </p:spPr>
        <p:txBody>
          <a:bodyPr lIns="0" tIns="0" rIns="0" bIns="0" rtlCol="0" anchor="t">
            <a:spAutoFit/>
          </a:bodyPr>
          <a:lstStyle/>
          <a:p>
            <a:pPr marL="0" lvl="0" indent="0" algn="ctr">
              <a:lnSpc>
                <a:spcPts val="2992"/>
              </a:lnSpc>
              <a:spcBef>
                <a:spcPct val="0"/>
              </a:spcBef>
            </a:pPr>
            <a:r>
              <a:rPr lang="en-US" sz="2137" spc="-42">
                <a:solidFill>
                  <a:srgbClr val="FDFDFD"/>
                </a:solidFill>
                <a:latin typeface="Montserrat"/>
              </a:rPr>
              <a:t>De chiffre d’affaires générés par an par le secteur événementiel</a:t>
            </a:r>
          </a:p>
        </p:txBody>
      </p:sp>
      <p:sp>
        <p:nvSpPr>
          <p:cNvPr id="12" name="TextBox 12"/>
          <p:cNvSpPr txBox="1"/>
          <p:nvPr/>
        </p:nvSpPr>
        <p:spPr>
          <a:xfrm>
            <a:off x="1911370" y="5366305"/>
            <a:ext cx="2701278" cy="726756"/>
          </a:xfrm>
          <a:prstGeom prst="rect">
            <a:avLst/>
          </a:prstGeom>
        </p:spPr>
        <p:txBody>
          <a:bodyPr lIns="0" tIns="0" rIns="0" bIns="0" rtlCol="0" anchor="t">
            <a:spAutoFit/>
          </a:bodyPr>
          <a:lstStyle/>
          <a:p>
            <a:pPr marL="0" lvl="0" indent="0" algn="ctr">
              <a:lnSpc>
                <a:spcPts val="2992"/>
              </a:lnSpc>
              <a:spcBef>
                <a:spcPct val="0"/>
              </a:spcBef>
            </a:pPr>
            <a:r>
              <a:rPr lang="en-US" sz="2137" spc="-42">
                <a:solidFill>
                  <a:srgbClr val="FDFDFD"/>
                </a:solidFill>
                <a:latin typeface="Montserrat"/>
              </a:rPr>
              <a:t>Evénements de plus de 50 personnes</a:t>
            </a:r>
          </a:p>
        </p:txBody>
      </p:sp>
      <p:sp>
        <p:nvSpPr>
          <p:cNvPr id="13" name="TextBox 13"/>
          <p:cNvSpPr txBox="1"/>
          <p:nvPr/>
        </p:nvSpPr>
        <p:spPr>
          <a:xfrm>
            <a:off x="2014645" y="4231429"/>
            <a:ext cx="2494729" cy="1025540"/>
          </a:xfrm>
          <a:prstGeom prst="rect">
            <a:avLst/>
          </a:prstGeom>
        </p:spPr>
        <p:txBody>
          <a:bodyPr lIns="0" tIns="0" rIns="0" bIns="0" rtlCol="0" anchor="t">
            <a:spAutoFit/>
          </a:bodyPr>
          <a:lstStyle/>
          <a:p>
            <a:pPr marL="0" lvl="0" indent="0" algn="ctr">
              <a:lnSpc>
                <a:spcPts val="8316"/>
              </a:lnSpc>
              <a:spcBef>
                <a:spcPct val="0"/>
              </a:spcBef>
            </a:pPr>
            <a:r>
              <a:rPr lang="en-US" sz="5940">
                <a:solidFill>
                  <a:srgbClr val="FDFDFD"/>
                </a:solidFill>
                <a:latin typeface="Montserrat"/>
              </a:rPr>
              <a:t>380K</a:t>
            </a:r>
          </a:p>
        </p:txBody>
      </p:sp>
      <p:sp>
        <p:nvSpPr>
          <p:cNvPr id="14" name="TextBox 14"/>
          <p:cNvSpPr txBox="1"/>
          <p:nvPr/>
        </p:nvSpPr>
        <p:spPr>
          <a:xfrm>
            <a:off x="5278355" y="5366305"/>
            <a:ext cx="2494729" cy="725641"/>
          </a:xfrm>
          <a:prstGeom prst="rect">
            <a:avLst/>
          </a:prstGeom>
        </p:spPr>
        <p:txBody>
          <a:bodyPr lIns="0" tIns="0" rIns="0" bIns="0" rtlCol="0" anchor="t">
            <a:spAutoFit/>
          </a:bodyPr>
          <a:lstStyle/>
          <a:p>
            <a:pPr algn="ctr">
              <a:lnSpc>
                <a:spcPts val="2992"/>
              </a:lnSpc>
            </a:pPr>
            <a:r>
              <a:rPr lang="en-US" sz="2137" spc="-42">
                <a:solidFill>
                  <a:srgbClr val="FDFDFD"/>
                </a:solidFill>
                <a:latin typeface="Montserrat"/>
              </a:rPr>
              <a:t>De participants </a:t>
            </a:r>
          </a:p>
          <a:p>
            <a:pPr marL="0" lvl="0" indent="0" algn="ctr">
              <a:lnSpc>
                <a:spcPts val="2992"/>
              </a:lnSpc>
              <a:spcBef>
                <a:spcPct val="0"/>
              </a:spcBef>
            </a:pPr>
            <a:r>
              <a:rPr lang="en-US" sz="2137" spc="-42">
                <a:solidFill>
                  <a:srgbClr val="FDFDFD"/>
                </a:solidFill>
                <a:latin typeface="Montserrat"/>
              </a:rPr>
              <a:t>au total</a:t>
            </a:r>
          </a:p>
        </p:txBody>
      </p:sp>
      <p:sp>
        <p:nvSpPr>
          <p:cNvPr id="15" name="TextBox 15"/>
          <p:cNvSpPr txBox="1"/>
          <p:nvPr/>
        </p:nvSpPr>
        <p:spPr>
          <a:xfrm>
            <a:off x="5278355" y="4231429"/>
            <a:ext cx="2494729" cy="1025540"/>
          </a:xfrm>
          <a:prstGeom prst="rect">
            <a:avLst/>
          </a:prstGeom>
        </p:spPr>
        <p:txBody>
          <a:bodyPr lIns="0" tIns="0" rIns="0" bIns="0" rtlCol="0" anchor="t">
            <a:spAutoFit/>
          </a:bodyPr>
          <a:lstStyle/>
          <a:p>
            <a:pPr marL="0" lvl="0" indent="0" algn="ctr">
              <a:lnSpc>
                <a:spcPts val="8316"/>
              </a:lnSpc>
              <a:spcBef>
                <a:spcPct val="0"/>
              </a:spcBef>
            </a:pPr>
            <a:r>
              <a:rPr lang="en-US" sz="5940">
                <a:solidFill>
                  <a:srgbClr val="FDFDFD"/>
                </a:solidFill>
                <a:latin typeface="Montserrat"/>
              </a:rPr>
              <a:t>52M</a:t>
            </a:r>
          </a:p>
        </p:txBody>
      </p:sp>
      <p:sp>
        <p:nvSpPr>
          <p:cNvPr id="16" name="TextBox 16"/>
          <p:cNvSpPr txBox="1"/>
          <p:nvPr/>
        </p:nvSpPr>
        <p:spPr>
          <a:xfrm>
            <a:off x="3075031" y="9679625"/>
            <a:ext cx="3522581" cy="205909"/>
          </a:xfrm>
          <a:prstGeom prst="rect">
            <a:avLst/>
          </a:prstGeom>
        </p:spPr>
        <p:txBody>
          <a:bodyPr lIns="0" tIns="0" rIns="0" bIns="0" rtlCol="0" anchor="t">
            <a:spAutoFit/>
          </a:bodyPr>
          <a:lstStyle/>
          <a:p>
            <a:pPr marL="0" lvl="0" indent="0" algn="ctr">
              <a:lnSpc>
                <a:spcPts val="1775"/>
              </a:lnSpc>
              <a:spcBef>
                <a:spcPct val="0"/>
              </a:spcBef>
            </a:pPr>
            <a:r>
              <a:rPr lang="en-US" sz="1268" spc="-25">
                <a:solidFill>
                  <a:srgbClr val="000000"/>
                </a:solidFill>
                <a:latin typeface="Montserrat"/>
              </a:rPr>
              <a:t>Source : étude Unimev / EY, novembre 2019</a:t>
            </a:r>
          </a:p>
        </p:txBody>
      </p:sp>
      <p:sp>
        <p:nvSpPr>
          <p:cNvPr id="17" name="TextBox 17"/>
          <p:cNvSpPr txBox="1"/>
          <p:nvPr/>
        </p:nvSpPr>
        <p:spPr>
          <a:xfrm>
            <a:off x="10085363" y="6000583"/>
            <a:ext cx="7173937" cy="1248683"/>
          </a:xfrm>
          <a:prstGeom prst="rect">
            <a:avLst/>
          </a:prstGeom>
        </p:spPr>
        <p:txBody>
          <a:bodyPr lIns="0" tIns="0" rIns="0" bIns="0" rtlCol="0" anchor="t">
            <a:spAutoFit/>
          </a:bodyPr>
          <a:lstStyle/>
          <a:p>
            <a:pPr marL="0" lvl="0" indent="0">
              <a:lnSpc>
                <a:spcPts val="2506"/>
              </a:lnSpc>
              <a:spcBef>
                <a:spcPct val="0"/>
              </a:spcBef>
            </a:pPr>
            <a:r>
              <a:rPr lang="en-US" sz="1790" spc="-35">
                <a:solidFill>
                  <a:srgbClr val="000000"/>
                </a:solidFill>
                <a:latin typeface="Montserrat Bold"/>
              </a:rPr>
              <a:t>32%</a:t>
            </a:r>
            <a:r>
              <a:rPr lang="en-US" sz="1790" spc="-35">
                <a:solidFill>
                  <a:srgbClr val="000000"/>
                </a:solidFill>
                <a:latin typeface="Montserrat"/>
              </a:rPr>
              <a:t>* des décideurs d’entreprises affirment que leur entreprise souhaite s’impliquer davantage en matière de décarbonation mais se confrontent à des </a:t>
            </a:r>
            <a:r>
              <a:rPr lang="en-US" sz="1790" spc="-35">
                <a:solidFill>
                  <a:srgbClr val="000000"/>
                </a:solidFill>
                <a:latin typeface="Montserrat Bold"/>
              </a:rPr>
              <a:t>difficultés</a:t>
            </a:r>
            <a:r>
              <a:rPr lang="en-US" sz="1790" spc="-35">
                <a:solidFill>
                  <a:srgbClr val="000000"/>
                </a:solidFill>
                <a:latin typeface="Montserrat"/>
              </a:rPr>
              <a:t> (choix stratégiques, budgets, compétences…).</a:t>
            </a:r>
          </a:p>
        </p:txBody>
      </p:sp>
      <p:sp>
        <p:nvSpPr>
          <p:cNvPr id="18" name="TextBox 18"/>
          <p:cNvSpPr txBox="1"/>
          <p:nvPr/>
        </p:nvSpPr>
        <p:spPr>
          <a:xfrm>
            <a:off x="10085363" y="7456489"/>
            <a:ext cx="7173937" cy="934670"/>
          </a:xfrm>
          <a:prstGeom prst="rect">
            <a:avLst/>
          </a:prstGeom>
        </p:spPr>
        <p:txBody>
          <a:bodyPr lIns="0" tIns="0" rIns="0" bIns="0" rtlCol="0" anchor="t">
            <a:spAutoFit/>
          </a:bodyPr>
          <a:lstStyle/>
          <a:p>
            <a:pPr marL="0" lvl="0" indent="0">
              <a:lnSpc>
                <a:spcPts val="2506"/>
              </a:lnSpc>
              <a:spcBef>
                <a:spcPct val="0"/>
              </a:spcBef>
            </a:pPr>
            <a:r>
              <a:rPr lang="en-US" sz="1790" spc="-35">
                <a:solidFill>
                  <a:srgbClr val="000000"/>
                </a:solidFill>
                <a:latin typeface="Montserrat"/>
              </a:rPr>
              <a:t>2024 : entrée en vigueur de la</a:t>
            </a:r>
            <a:r>
              <a:rPr lang="en-US" sz="1790" spc="-35">
                <a:solidFill>
                  <a:srgbClr val="000000"/>
                </a:solidFill>
                <a:latin typeface="Montserrat Bold"/>
              </a:rPr>
              <a:t> CSRD</a:t>
            </a:r>
            <a:r>
              <a:rPr lang="en-US" sz="1790" spc="-35">
                <a:solidFill>
                  <a:srgbClr val="000000"/>
                </a:solidFill>
                <a:latin typeface="Montserrat"/>
              </a:rPr>
              <a:t>, accord européen qui oblige les entreprises à comptabiliser leurs émissions indirectes significative.</a:t>
            </a:r>
          </a:p>
        </p:txBody>
      </p:sp>
      <p:sp>
        <p:nvSpPr>
          <p:cNvPr id="19" name="TextBox 19"/>
          <p:cNvSpPr txBox="1"/>
          <p:nvPr/>
        </p:nvSpPr>
        <p:spPr>
          <a:xfrm>
            <a:off x="10085363" y="4927380"/>
            <a:ext cx="7173937" cy="621282"/>
          </a:xfrm>
          <a:prstGeom prst="rect">
            <a:avLst/>
          </a:prstGeom>
        </p:spPr>
        <p:txBody>
          <a:bodyPr lIns="0" tIns="0" rIns="0" bIns="0" rtlCol="0" anchor="t">
            <a:spAutoFit/>
          </a:bodyPr>
          <a:lstStyle/>
          <a:p>
            <a:pPr marL="0" lvl="0" indent="0" algn="l">
              <a:lnSpc>
                <a:spcPts val="2506"/>
              </a:lnSpc>
              <a:spcBef>
                <a:spcPct val="0"/>
              </a:spcBef>
            </a:pPr>
            <a:r>
              <a:rPr lang="en-US" sz="1790" spc="-35">
                <a:solidFill>
                  <a:srgbClr val="000000"/>
                </a:solidFill>
                <a:latin typeface="Montserrat Bold"/>
              </a:rPr>
              <a:t>3/4</a:t>
            </a:r>
            <a:r>
              <a:rPr lang="en-US" sz="1790" spc="-35">
                <a:solidFill>
                  <a:srgbClr val="000000"/>
                </a:solidFill>
                <a:latin typeface="Montserrat"/>
              </a:rPr>
              <a:t> de l'impact climatique d'un festival sont dus au transport des participants (EnERis)</a:t>
            </a:r>
          </a:p>
        </p:txBody>
      </p:sp>
      <p:sp>
        <p:nvSpPr>
          <p:cNvPr id="20" name="TextBox 20"/>
          <p:cNvSpPr txBox="1"/>
          <p:nvPr/>
        </p:nvSpPr>
        <p:spPr>
          <a:xfrm>
            <a:off x="11364699" y="9679162"/>
            <a:ext cx="3522581" cy="206835"/>
          </a:xfrm>
          <a:prstGeom prst="rect">
            <a:avLst/>
          </a:prstGeom>
        </p:spPr>
        <p:txBody>
          <a:bodyPr lIns="0" tIns="0" rIns="0" bIns="0" rtlCol="0" anchor="t">
            <a:spAutoFit/>
          </a:bodyPr>
          <a:lstStyle/>
          <a:p>
            <a:pPr marL="0" lvl="0" indent="0" algn="ctr">
              <a:lnSpc>
                <a:spcPts val="1775"/>
              </a:lnSpc>
              <a:spcBef>
                <a:spcPct val="0"/>
              </a:spcBef>
            </a:pPr>
            <a:r>
              <a:rPr lang="en-US" sz="1268" spc="-25">
                <a:solidFill>
                  <a:srgbClr val="000000"/>
                </a:solidFill>
                <a:latin typeface="Montserrat"/>
              </a:rPr>
              <a:t>Source* : étude Infopro Digital Media, 2023</a:t>
            </a:r>
          </a:p>
        </p:txBody>
      </p:sp>
      <p:sp>
        <p:nvSpPr>
          <p:cNvPr id="21" name="TextBox 21"/>
          <p:cNvSpPr txBox="1"/>
          <p:nvPr/>
        </p:nvSpPr>
        <p:spPr>
          <a:xfrm>
            <a:off x="11364698" y="2830890"/>
            <a:ext cx="4561101" cy="505190"/>
          </a:xfrm>
          <a:prstGeom prst="rect">
            <a:avLst/>
          </a:prstGeom>
        </p:spPr>
        <p:txBody>
          <a:bodyPr wrap="square" lIns="0" tIns="0" rIns="0" bIns="0" rtlCol="0" anchor="t">
            <a:spAutoFit/>
          </a:bodyPr>
          <a:lstStyle/>
          <a:p>
            <a:pPr algn="ctr">
              <a:lnSpc>
                <a:spcPts val="4179"/>
              </a:lnSpc>
              <a:spcBef>
                <a:spcPct val="0"/>
              </a:spcBef>
            </a:pPr>
            <a:r>
              <a:rPr lang="en-US" sz="2985" dirty="0">
                <a:solidFill>
                  <a:srgbClr val="000000"/>
                </a:solidFill>
                <a:latin typeface="Montserrat"/>
              </a:rPr>
              <a:t>QUELQUES CHIFFRES</a:t>
            </a:r>
          </a:p>
        </p:txBody>
      </p:sp>
      <p:sp>
        <p:nvSpPr>
          <p:cNvPr id="22" name="Freeform 22"/>
          <p:cNvSpPr/>
          <p:nvPr/>
        </p:nvSpPr>
        <p:spPr>
          <a:xfrm>
            <a:off x="9324005" y="6407927"/>
            <a:ext cx="472096" cy="472096"/>
          </a:xfrm>
          <a:custGeom>
            <a:avLst/>
            <a:gdLst/>
            <a:ahLst/>
            <a:cxnLst/>
            <a:rect l="l" t="t" r="r" b="b"/>
            <a:pathLst>
              <a:path w="472096" h="472096">
                <a:moveTo>
                  <a:pt x="0" y="0"/>
                </a:moveTo>
                <a:lnTo>
                  <a:pt x="472096" y="0"/>
                </a:lnTo>
                <a:lnTo>
                  <a:pt x="472096" y="472096"/>
                </a:lnTo>
                <a:lnTo>
                  <a:pt x="0" y="472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3" name="Freeform 23"/>
          <p:cNvSpPr/>
          <p:nvPr/>
        </p:nvSpPr>
        <p:spPr>
          <a:xfrm>
            <a:off x="9324005" y="7706826"/>
            <a:ext cx="472096" cy="472096"/>
          </a:xfrm>
          <a:custGeom>
            <a:avLst/>
            <a:gdLst/>
            <a:ahLst/>
            <a:cxnLst/>
            <a:rect l="l" t="t" r="r" b="b"/>
            <a:pathLst>
              <a:path w="472096" h="472096">
                <a:moveTo>
                  <a:pt x="0" y="0"/>
                </a:moveTo>
                <a:lnTo>
                  <a:pt x="472096" y="0"/>
                </a:lnTo>
                <a:lnTo>
                  <a:pt x="472096" y="472096"/>
                </a:lnTo>
                <a:lnTo>
                  <a:pt x="0" y="472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4" name="TextBox 24"/>
          <p:cNvSpPr txBox="1"/>
          <p:nvPr/>
        </p:nvSpPr>
        <p:spPr>
          <a:xfrm>
            <a:off x="3878982" y="535380"/>
            <a:ext cx="10530036" cy="1202298"/>
          </a:xfrm>
          <a:prstGeom prst="rect">
            <a:avLst/>
          </a:prstGeom>
        </p:spPr>
        <p:txBody>
          <a:bodyPr lIns="0" tIns="0" rIns="0" bIns="0" rtlCol="0" anchor="t">
            <a:spAutoFit/>
          </a:bodyPr>
          <a:lstStyle/>
          <a:p>
            <a:pPr marL="0" lvl="0" indent="0" algn="just">
              <a:lnSpc>
                <a:spcPts val="9856"/>
              </a:lnSpc>
              <a:spcBef>
                <a:spcPct val="0"/>
              </a:spcBef>
            </a:pPr>
            <a:r>
              <a:rPr lang="en-US" sz="7040">
                <a:solidFill>
                  <a:srgbClr val="000000"/>
                </a:solidFill>
                <a:latin typeface="Montserrat Bold"/>
              </a:rPr>
              <a:t>ANALYSE DU MARCHÉ</a:t>
            </a:r>
          </a:p>
        </p:txBody>
      </p:sp>
      <p:sp>
        <p:nvSpPr>
          <p:cNvPr id="25" name="Freeform 25"/>
          <p:cNvSpPr/>
          <p:nvPr/>
        </p:nvSpPr>
        <p:spPr>
          <a:xfrm>
            <a:off x="9324005" y="3859434"/>
            <a:ext cx="472096" cy="472096"/>
          </a:xfrm>
          <a:custGeom>
            <a:avLst/>
            <a:gdLst/>
            <a:ahLst/>
            <a:cxnLst/>
            <a:rect l="l" t="t" r="r" b="b"/>
            <a:pathLst>
              <a:path w="472096" h="472096">
                <a:moveTo>
                  <a:pt x="0" y="0"/>
                </a:moveTo>
                <a:lnTo>
                  <a:pt x="472096" y="0"/>
                </a:lnTo>
                <a:lnTo>
                  <a:pt x="472096" y="472097"/>
                </a:lnTo>
                <a:lnTo>
                  <a:pt x="0" y="4720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6" name="TextBox 26"/>
          <p:cNvSpPr txBox="1"/>
          <p:nvPr/>
        </p:nvSpPr>
        <p:spPr>
          <a:xfrm>
            <a:off x="10085363" y="3783160"/>
            <a:ext cx="7173937" cy="621282"/>
          </a:xfrm>
          <a:prstGeom prst="rect">
            <a:avLst/>
          </a:prstGeom>
        </p:spPr>
        <p:txBody>
          <a:bodyPr lIns="0" tIns="0" rIns="0" bIns="0" rtlCol="0" anchor="t">
            <a:spAutoFit/>
          </a:bodyPr>
          <a:lstStyle/>
          <a:p>
            <a:pPr marL="0" lvl="0" indent="0" algn="l">
              <a:lnSpc>
                <a:spcPts val="2506"/>
              </a:lnSpc>
              <a:spcBef>
                <a:spcPct val="0"/>
              </a:spcBef>
            </a:pPr>
            <a:r>
              <a:rPr lang="en-US" sz="1790" spc="-35">
                <a:solidFill>
                  <a:srgbClr val="000000"/>
                </a:solidFill>
                <a:latin typeface="Montserrat Bold"/>
              </a:rPr>
              <a:t>2,5 tonnes</a:t>
            </a:r>
            <a:r>
              <a:rPr lang="en-US" sz="1790" spc="-35">
                <a:solidFill>
                  <a:srgbClr val="000000"/>
                </a:solidFill>
                <a:latin typeface="Montserrat"/>
              </a:rPr>
              <a:t> de déchets, 1 000 kWh d'énergie et 500 kg de papier : ce que génère une manifestation de 5 000 personnes (ADEME)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5188" y="5463071"/>
            <a:ext cx="3024888" cy="529127"/>
            <a:chOff x="0" y="0"/>
            <a:chExt cx="1281756" cy="224211"/>
          </a:xfrm>
        </p:grpSpPr>
        <p:sp>
          <p:nvSpPr>
            <p:cNvPr id="3" name="Freeform 3"/>
            <p:cNvSpPr/>
            <p:nvPr/>
          </p:nvSpPr>
          <p:spPr>
            <a:xfrm>
              <a:off x="0" y="0"/>
              <a:ext cx="1281756" cy="224211"/>
            </a:xfrm>
            <a:custGeom>
              <a:avLst/>
              <a:gdLst/>
              <a:ahLst/>
              <a:cxnLst/>
              <a:rect l="l" t="t" r="r" b="b"/>
              <a:pathLst>
                <a:path w="1281756" h="224211">
                  <a:moveTo>
                    <a:pt x="58866" y="0"/>
                  </a:moveTo>
                  <a:lnTo>
                    <a:pt x="1222890" y="0"/>
                  </a:lnTo>
                  <a:cubicBezTo>
                    <a:pt x="1255401" y="0"/>
                    <a:pt x="1281756" y="26355"/>
                    <a:pt x="1281756" y="58866"/>
                  </a:cubicBezTo>
                  <a:lnTo>
                    <a:pt x="1281756" y="165344"/>
                  </a:lnTo>
                  <a:cubicBezTo>
                    <a:pt x="1281756" y="197855"/>
                    <a:pt x="1255401" y="224211"/>
                    <a:pt x="1222890" y="224211"/>
                  </a:cubicBezTo>
                  <a:lnTo>
                    <a:pt x="58866" y="224211"/>
                  </a:lnTo>
                  <a:cubicBezTo>
                    <a:pt x="26355" y="224211"/>
                    <a:pt x="0" y="197855"/>
                    <a:pt x="0" y="165344"/>
                  </a:cubicBezTo>
                  <a:lnTo>
                    <a:pt x="0" y="58866"/>
                  </a:lnTo>
                  <a:cubicBezTo>
                    <a:pt x="0" y="26355"/>
                    <a:pt x="26355" y="0"/>
                    <a:pt x="58866" y="0"/>
                  </a:cubicBezTo>
                  <a:close/>
                </a:path>
              </a:pathLst>
            </a:custGeom>
            <a:solidFill>
              <a:srgbClr val="0C7075"/>
            </a:solidFill>
            <a:ln cap="rnd">
              <a:noFill/>
              <a:prstDash val="solid"/>
              <a:round/>
            </a:ln>
          </p:spPr>
          <p:txBody>
            <a:bodyPr/>
            <a:lstStyle/>
            <a:p>
              <a:endParaRPr lang="fr-FR"/>
            </a:p>
          </p:txBody>
        </p:sp>
        <p:sp>
          <p:nvSpPr>
            <p:cNvPr id="4" name="TextBox 4"/>
            <p:cNvSpPr txBox="1"/>
            <p:nvPr/>
          </p:nvSpPr>
          <p:spPr>
            <a:xfrm>
              <a:off x="0" y="-47625"/>
              <a:ext cx="1281756" cy="271836"/>
            </a:xfrm>
            <a:prstGeom prst="rect">
              <a:avLst/>
            </a:prstGeom>
          </p:spPr>
          <p:txBody>
            <a:bodyPr lIns="0" tIns="0" rIns="0" bIns="0" rtlCol="0" anchor="ctr"/>
            <a:lstStyle/>
            <a:p>
              <a:pPr algn="ctr">
                <a:lnSpc>
                  <a:spcPts val="3640"/>
                </a:lnSpc>
              </a:pPr>
              <a:r>
                <a:rPr lang="en-US" sz="2600">
                  <a:solidFill>
                    <a:srgbClr val="FFFFFF"/>
                  </a:solidFill>
                  <a:latin typeface="Montserrat"/>
                  <a:ea typeface="Montserrat"/>
                </a:rPr>
                <a:t>Problème n°1</a:t>
              </a:r>
            </a:p>
          </p:txBody>
        </p:sp>
      </p:grpSp>
      <p:grpSp>
        <p:nvGrpSpPr>
          <p:cNvPr id="5" name="Group 5"/>
          <p:cNvGrpSpPr/>
          <p:nvPr/>
        </p:nvGrpSpPr>
        <p:grpSpPr>
          <a:xfrm>
            <a:off x="6375188" y="7717902"/>
            <a:ext cx="3024888" cy="529127"/>
            <a:chOff x="0" y="0"/>
            <a:chExt cx="1281756" cy="224211"/>
          </a:xfrm>
        </p:grpSpPr>
        <p:sp>
          <p:nvSpPr>
            <p:cNvPr id="6" name="Freeform 6"/>
            <p:cNvSpPr/>
            <p:nvPr/>
          </p:nvSpPr>
          <p:spPr>
            <a:xfrm>
              <a:off x="0" y="0"/>
              <a:ext cx="1281756" cy="224211"/>
            </a:xfrm>
            <a:custGeom>
              <a:avLst/>
              <a:gdLst/>
              <a:ahLst/>
              <a:cxnLst/>
              <a:rect l="l" t="t" r="r" b="b"/>
              <a:pathLst>
                <a:path w="1281756" h="224211">
                  <a:moveTo>
                    <a:pt x="58866" y="0"/>
                  </a:moveTo>
                  <a:lnTo>
                    <a:pt x="1222890" y="0"/>
                  </a:lnTo>
                  <a:cubicBezTo>
                    <a:pt x="1255401" y="0"/>
                    <a:pt x="1281756" y="26355"/>
                    <a:pt x="1281756" y="58866"/>
                  </a:cubicBezTo>
                  <a:lnTo>
                    <a:pt x="1281756" y="165344"/>
                  </a:lnTo>
                  <a:cubicBezTo>
                    <a:pt x="1281756" y="197855"/>
                    <a:pt x="1255401" y="224211"/>
                    <a:pt x="1222890" y="224211"/>
                  </a:cubicBezTo>
                  <a:lnTo>
                    <a:pt x="58866" y="224211"/>
                  </a:lnTo>
                  <a:cubicBezTo>
                    <a:pt x="26355" y="224211"/>
                    <a:pt x="0" y="197855"/>
                    <a:pt x="0" y="165344"/>
                  </a:cubicBezTo>
                  <a:lnTo>
                    <a:pt x="0" y="58866"/>
                  </a:lnTo>
                  <a:cubicBezTo>
                    <a:pt x="0" y="26355"/>
                    <a:pt x="26355" y="0"/>
                    <a:pt x="58866" y="0"/>
                  </a:cubicBezTo>
                  <a:close/>
                </a:path>
              </a:pathLst>
            </a:custGeom>
            <a:solidFill>
              <a:srgbClr val="0C7075"/>
            </a:solidFill>
            <a:ln cap="rnd">
              <a:noFill/>
              <a:prstDash val="solid"/>
              <a:round/>
            </a:ln>
          </p:spPr>
          <p:txBody>
            <a:bodyPr/>
            <a:lstStyle/>
            <a:p>
              <a:endParaRPr lang="fr-FR"/>
            </a:p>
          </p:txBody>
        </p:sp>
        <p:sp>
          <p:nvSpPr>
            <p:cNvPr id="7" name="TextBox 7"/>
            <p:cNvSpPr txBox="1"/>
            <p:nvPr/>
          </p:nvSpPr>
          <p:spPr>
            <a:xfrm>
              <a:off x="0" y="-47625"/>
              <a:ext cx="1281756" cy="271836"/>
            </a:xfrm>
            <a:prstGeom prst="rect">
              <a:avLst/>
            </a:prstGeom>
          </p:spPr>
          <p:txBody>
            <a:bodyPr lIns="0" tIns="0" rIns="0" bIns="0" rtlCol="0" anchor="ctr"/>
            <a:lstStyle/>
            <a:p>
              <a:pPr algn="ctr">
                <a:lnSpc>
                  <a:spcPts val="3640"/>
                </a:lnSpc>
              </a:pPr>
              <a:r>
                <a:rPr lang="en-US" sz="2600">
                  <a:solidFill>
                    <a:srgbClr val="FFFFFF"/>
                  </a:solidFill>
                  <a:latin typeface="Montserrat"/>
                  <a:ea typeface="Montserrat"/>
                </a:rPr>
                <a:t>Problème n°2</a:t>
              </a:r>
            </a:p>
          </p:txBody>
        </p:sp>
      </p:grpSp>
      <p:sp>
        <p:nvSpPr>
          <p:cNvPr id="8" name="Freeform 8"/>
          <p:cNvSpPr/>
          <p:nvPr/>
        </p:nvSpPr>
        <p:spPr>
          <a:xfrm>
            <a:off x="0" y="0"/>
            <a:ext cx="4080365" cy="10287000"/>
          </a:xfrm>
          <a:custGeom>
            <a:avLst/>
            <a:gdLst/>
            <a:ahLst/>
            <a:cxnLst/>
            <a:rect l="l" t="t" r="r" b="b"/>
            <a:pathLst>
              <a:path w="4080365" h="10287000">
                <a:moveTo>
                  <a:pt x="0" y="0"/>
                </a:moveTo>
                <a:lnTo>
                  <a:pt x="4080365" y="0"/>
                </a:lnTo>
                <a:lnTo>
                  <a:pt x="4080365" y="10287000"/>
                </a:lnTo>
                <a:lnTo>
                  <a:pt x="0" y="10287000"/>
                </a:lnTo>
                <a:lnTo>
                  <a:pt x="0" y="0"/>
                </a:lnTo>
                <a:close/>
              </a:path>
            </a:pathLst>
          </a:custGeom>
          <a:blipFill>
            <a:blip r:embed="rId2"/>
            <a:stretch>
              <a:fillRect l="-138846" r="-138846"/>
            </a:stretch>
          </a:blipFill>
        </p:spPr>
        <p:txBody>
          <a:bodyPr/>
          <a:lstStyle/>
          <a:p>
            <a:endParaRPr lang="fr-FR"/>
          </a:p>
        </p:txBody>
      </p:sp>
      <p:grpSp>
        <p:nvGrpSpPr>
          <p:cNvPr id="9" name="Group 9"/>
          <p:cNvGrpSpPr/>
          <p:nvPr/>
        </p:nvGrpSpPr>
        <p:grpSpPr>
          <a:xfrm>
            <a:off x="0" y="0"/>
            <a:ext cx="4080365" cy="10287000"/>
            <a:chOff x="0" y="0"/>
            <a:chExt cx="1265635" cy="2807552"/>
          </a:xfrm>
        </p:grpSpPr>
        <p:sp>
          <p:nvSpPr>
            <p:cNvPr id="10" name="Freeform 10"/>
            <p:cNvSpPr/>
            <p:nvPr/>
          </p:nvSpPr>
          <p:spPr>
            <a:xfrm>
              <a:off x="0" y="0"/>
              <a:ext cx="1265635" cy="2807552"/>
            </a:xfrm>
            <a:custGeom>
              <a:avLst/>
              <a:gdLst/>
              <a:ahLst/>
              <a:cxnLst/>
              <a:rect l="l" t="t" r="r" b="b"/>
              <a:pathLst>
                <a:path w="1265635" h="2807552">
                  <a:moveTo>
                    <a:pt x="0" y="0"/>
                  </a:moveTo>
                  <a:lnTo>
                    <a:pt x="1265635" y="0"/>
                  </a:lnTo>
                  <a:lnTo>
                    <a:pt x="1265635" y="2807552"/>
                  </a:lnTo>
                  <a:lnTo>
                    <a:pt x="0" y="2807552"/>
                  </a:lnTo>
                  <a:close/>
                </a:path>
              </a:pathLst>
            </a:custGeom>
            <a:solidFill>
              <a:srgbClr val="0C7075">
                <a:alpha val="37647"/>
              </a:srgbClr>
            </a:solidFill>
          </p:spPr>
          <p:txBody>
            <a:bodyPr/>
            <a:lstStyle/>
            <a:p>
              <a:endParaRPr lang="fr-FR"/>
            </a:p>
          </p:txBody>
        </p:sp>
        <p:sp>
          <p:nvSpPr>
            <p:cNvPr id="11" name="TextBox 11"/>
            <p:cNvSpPr txBox="1"/>
            <p:nvPr/>
          </p:nvSpPr>
          <p:spPr>
            <a:xfrm>
              <a:off x="0" y="-38100"/>
              <a:ext cx="1265635" cy="2845652"/>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285459" y="5463071"/>
            <a:ext cx="649346" cy="696180"/>
          </a:xfrm>
          <a:custGeom>
            <a:avLst/>
            <a:gdLst/>
            <a:ahLst/>
            <a:cxnLst/>
            <a:rect l="l" t="t" r="r" b="b"/>
            <a:pathLst>
              <a:path w="649346" h="696180">
                <a:moveTo>
                  <a:pt x="0" y="0"/>
                </a:moveTo>
                <a:lnTo>
                  <a:pt x="649346" y="0"/>
                </a:lnTo>
                <a:lnTo>
                  <a:pt x="649346" y="696179"/>
                </a:lnTo>
                <a:lnTo>
                  <a:pt x="0" y="6961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3" name="Freeform 13"/>
          <p:cNvSpPr/>
          <p:nvPr/>
        </p:nvSpPr>
        <p:spPr>
          <a:xfrm>
            <a:off x="5285459" y="7717902"/>
            <a:ext cx="649346" cy="840577"/>
          </a:xfrm>
          <a:custGeom>
            <a:avLst/>
            <a:gdLst/>
            <a:ahLst/>
            <a:cxnLst/>
            <a:rect l="l" t="t" r="r" b="b"/>
            <a:pathLst>
              <a:path w="649346" h="840577">
                <a:moveTo>
                  <a:pt x="0" y="0"/>
                </a:moveTo>
                <a:lnTo>
                  <a:pt x="649346" y="0"/>
                </a:lnTo>
                <a:lnTo>
                  <a:pt x="649346" y="840577"/>
                </a:lnTo>
                <a:lnTo>
                  <a:pt x="0" y="8405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4" name="TextBox 14"/>
          <p:cNvSpPr txBox="1"/>
          <p:nvPr/>
        </p:nvSpPr>
        <p:spPr>
          <a:xfrm>
            <a:off x="5285459" y="1019175"/>
            <a:ext cx="11453990" cy="971550"/>
          </a:xfrm>
          <a:prstGeom prst="rect">
            <a:avLst/>
          </a:prstGeom>
        </p:spPr>
        <p:txBody>
          <a:bodyPr lIns="0" tIns="0" rIns="0" bIns="0" rtlCol="0" anchor="t">
            <a:spAutoFit/>
          </a:bodyPr>
          <a:lstStyle/>
          <a:p>
            <a:pPr>
              <a:lnSpc>
                <a:spcPts val="7641"/>
              </a:lnSpc>
            </a:pPr>
            <a:r>
              <a:rPr lang="en-US" sz="6368">
                <a:solidFill>
                  <a:srgbClr val="101010"/>
                </a:solidFill>
                <a:latin typeface="Montserrat Bold"/>
              </a:rPr>
              <a:t>COMMENT LA CALCULER ?</a:t>
            </a:r>
          </a:p>
        </p:txBody>
      </p:sp>
      <p:sp>
        <p:nvSpPr>
          <p:cNvPr id="15" name="TextBox 15"/>
          <p:cNvSpPr txBox="1"/>
          <p:nvPr/>
        </p:nvSpPr>
        <p:spPr>
          <a:xfrm>
            <a:off x="6645848" y="6346437"/>
            <a:ext cx="10613452" cy="1125388"/>
          </a:xfrm>
          <a:prstGeom prst="rect">
            <a:avLst/>
          </a:prstGeom>
        </p:spPr>
        <p:txBody>
          <a:bodyPr lIns="0" tIns="0" rIns="0" bIns="0" rtlCol="0" anchor="t">
            <a:spAutoFit/>
          </a:bodyPr>
          <a:lstStyle/>
          <a:p>
            <a:pPr marL="0" lvl="0" indent="0">
              <a:lnSpc>
                <a:spcPts val="3070"/>
              </a:lnSpc>
              <a:spcBef>
                <a:spcPct val="0"/>
              </a:spcBef>
            </a:pPr>
            <a:r>
              <a:rPr lang="en-US" sz="2193">
                <a:solidFill>
                  <a:srgbClr val="101010"/>
                </a:solidFill>
                <a:latin typeface="Montserrat Bold"/>
              </a:rPr>
              <a:t>Ressources temps</a:t>
            </a:r>
            <a:r>
              <a:rPr lang="en-US" sz="2193">
                <a:solidFill>
                  <a:srgbClr val="101010"/>
                </a:solidFill>
                <a:latin typeface="Montserrat"/>
              </a:rPr>
              <a:t> : Collecter toutes les données, obtenir des métriques adaptées et variées, effectuer le calcul, industrialiser le process sans outil dédié.</a:t>
            </a:r>
          </a:p>
        </p:txBody>
      </p:sp>
      <p:sp>
        <p:nvSpPr>
          <p:cNvPr id="16" name="TextBox 16"/>
          <p:cNvSpPr txBox="1"/>
          <p:nvPr/>
        </p:nvSpPr>
        <p:spPr>
          <a:xfrm>
            <a:off x="6645848" y="8589929"/>
            <a:ext cx="10613452" cy="1125388"/>
          </a:xfrm>
          <a:prstGeom prst="rect">
            <a:avLst/>
          </a:prstGeom>
        </p:spPr>
        <p:txBody>
          <a:bodyPr lIns="0" tIns="0" rIns="0" bIns="0" rtlCol="0" anchor="t">
            <a:spAutoFit/>
          </a:bodyPr>
          <a:lstStyle/>
          <a:p>
            <a:pPr marL="0" lvl="0" indent="0">
              <a:lnSpc>
                <a:spcPts val="3070"/>
              </a:lnSpc>
              <a:spcBef>
                <a:spcPct val="0"/>
              </a:spcBef>
            </a:pPr>
            <a:r>
              <a:rPr lang="en-US" sz="2193">
                <a:solidFill>
                  <a:srgbClr val="101010"/>
                </a:solidFill>
                <a:latin typeface="Montserrat Bold"/>
              </a:rPr>
              <a:t>Expertise carbone </a:t>
            </a:r>
            <a:r>
              <a:rPr lang="en-US" sz="2193">
                <a:solidFill>
                  <a:srgbClr val="101010"/>
                </a:solidFill>
                <a:latin typeface="Montserrat"/>
              </a:rPr>
              <a:t>: Avoir une méthodologie de calcul fiable et des facteurs d’émissions à jour, savoir prioriser des actions et mettre en place un plan de réduction concret, mesurable et réaliste.</a:t>
            </a:r>
          </a:p>
        </p:txBody>
      </p:sp>
      <p:sp>
        <p:nvSpPr>
          <p:cNvPr id="17" name="TextBox 17"/>
          <p:cNvSpPr txBox="1"/>
          <p:nvPr/>
        </p:nvSpPr>
        <p:spPr>
          <a:xfrm>
            <a:off x="5285459" y="2573654"/>
            <a:ext cx="11973841" cy="2268388"/>
          </a:xfrm>
          <a:prstGeom prst="rect">
            <a:avLst/>
          </a:prstGeom>
        </p:spPr>
        <p:txBody>
          <a:bodyPr lIns="0" tIns="0" rIns="0" bIns="0" rtlCol="0" anchor="t">
            <a:spAutoFit/>
          </a:bodyPr>
          <a:lstStyle/>
          <a:p>
            <a:pPr>
              <a:lnSpc>
                <a:spcPts val="3070"/>
              </a:lnSpc>
            </a:pPr>
            <a:r>
              <a:rPr lang="en-US" sz="2193">
                <a:solidFill>
                  <a:srgbClr val="101010"/>
                </a:solidFill>
                <a:latin typeface="Montserrat"/>
              </a:rPr>
              <a:t>Différentes méthodologies sont disponibles pour évaluer l'empreinte carbone des événements. Cependant, leur application rencontre des défis.</a:t>
            </a:r>
          </a:p>
          <a:p>
            <a:pPr>
              <a:lnSpc>
                <a:spcPts val="3070"/>
              </a:lnSpc>
            </a:pPr>
            <a:endParaRPr lang="en-US" sz="2193">
              <a:solidFill>
                <a:srgbClr val="101010"/>
              </a:solidFill>
              <a:latin typeface="Montserrat"/>
            </a:endParaRPr>
          </a:p>
          <a:p>
            <a:pPr marL="0" lvl="0" indent="0">
              <a:lnSpc>
                <a:spcPts val="3070"/>
              </a:lnSpc>
              <a:spcBef>
                <a:spcPct val="0"/>
              </a:spcBef>
            </a:pPr>
            <a:r>
              <a:rPr lang="en-US" sz="2193">
                <a:solidFill>
                  <a:srgbClr val="101010"/>
                </a:solidFill>
                <a:latin typeface="Montserrat"/>
              </a:rPr>
              <a:t>32%* des décideurs d’entreprises affirment que leur entreprise souhaite s’impliquer davantage en matière de décarbonation mais se confrontent à des difficultés (choix stratégiques, budgets, compétences…).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C7075"/>
        </a:solidFill>
        <a:effectLst/>
      </p:bgPr>
    </p:bg>
    <p:spTree>
      <p:nvGrpSpPr>
        <p:cNvPr id="1" name=""/>
        <p:cNvGrpSpPr/>
        <p:nvPr/>
      </p:nvGrpSpPr>
      <p:grpSpPr>
        <a:xfrm>
          <a:off x="0" y="0"/>
          <a:ext cx="0" cy="0"/>
          <a:chOff x="0" y="0"/>
          <a:chExt cx="0" cy="0"/>
        </a:xfrm>
      </p:grpSpPr>
      <p:grpSp>
        <p:nvGrpSpPr>
          <p:cNvPr id="2" name="Group 2"/>
          <p:cNvGrpSpPr/>
          <p:nvPr/>
        </p:nvGrpSpPr>
        <p:grpSpPr>
          <a:xfrm>
            <a:off x="522821" y="636933"/>
            <a:ext cx="17177026" cy="8995198"/>
            <a:chOff x="0" y="0"/>
            <a:chExt cx="4523990" cy="2369106"/>
          </a:xfrm>
        </p:grpSpPr>
        <p:sp>
          <p:nvSpPr>
            <p:cNvPr id="3" name="Freeform 3"/>
            <p:cNvSpPr/>
            <p:nvPr/>
          </p:nvSpPr>
          <p:spPr>
            <a:xfrm>
              <a:off x="0" y="0"/>
              <a:ext cx="4523990" cy="2369106"/>
            </a:xfrm>
            <a:custGeom>
              <a:avLst/>
              <a:gdLst/>
              <a:ahLst/>
              <a:cxnLst/>
              <a:rect l="l" t="t" r="r" b="b"/>
              <a:pathLst>
                <a:path w="4523990" h="2369106">
                  <a:moveTo>
                    <a:pt x="10366" y="0"/>
                  </a:moveTo>
                  <a:lnTo>
                    <a:pt x="4513624" y="0"/>
                  </a:lnTo>
                  <a:cubicBezTo>
                    <a:pt x="4519349" y="0"/>
                    <a:pt x="4523990" y="4641"/>
                    <a:pt x="4523990" y="10366"/>
                  </a:cubicBezTo>
                  <a:lnTo>
                    <a:pt x="4523990" y="2358739"/>
                  </a:lnTo>
                  <a:cubicBezTo>
                    <a:pt x="4523990" y="2361489"/>
                    <a:pt x="4522898" y="2364125"/>
                    <a:pt x="4520954" y="2366069"/>
                  </a:cubicBezTo>
                  <a:cubicBezTo>
                    <a:pt x="4519010" y="2368013"/>
                    <a:pt x="4516373" y="2369106"/>
                    <a:pt x="4513624" y="2369106"/>
                  </a:cubicBezTo>
                  <a:lnTo>
                    <a:pt x="10366" y="2369106"/>
                  </a:lnTo>
                  <a:cubicBezTo>
                    <a:pt x="7617" y="2369106"/>
                    <a:pt x="4980" y="2368013"/>
                    <a:pt x="3036" y="2366069"/>
                  </a:cubicBezTo>
                  <a:cubicBezTo>
                    <a:pt x="1092" y="2364125"/>
                    <a:pt x="0" y="2361489"/>
                    <a:pt x="0" y="2358739"/>
                  </a:cubicBezTo>
                  <a:lnTo>
                    <a:pt x="0" y="10366"/>
                  </a:lnTo>
                  <a:cubicBezTo>
                    <a:pt x="0" y="7617"/>
                    <a:pt x="1092" y="4980"/>
                    <a:pt x="3036" y="3036"/>
                  </a:cubicBezTo>
                  <a:cubicBezTo>
                    <a:pt x="4980" y="1092"/>
                    <a:pt x="7617" y="0"/>
                    <a:pt x="10366" y="0"/>
                  </a:cubicBezTo>
                  <a:close/>
                </a:path>
              </a:pathLst>
            </a:custGeom>
            <a:solidFill>
              <a:srgbClr val="FFFFFF"/>
            </a:solidFill>
            <a:ln cap="rnd">
              <a:noFill/>
              <a:prstDash val="solid"/>
              <a:round/>
            </a:ln>
          </p:spPr>
          <p:txBody>
            <a:bodyPr/>
            <a:lstStyle/>
            <a:p>
              <a:endParaRPr lang="fr-FR"/>
            </a:p>
          </p:txBody>
        </p:sp>
        <p:sp>
          <p:nvSpPr>
            <p:cNvPr id="4" name="TextBox 4"/>
            <p:cNvSpPr txBox="1"/>
            <p:nvPr/>
          </p:nvSpPr>
          <p:spPr>
            <a:xfrm>
              <a:off x="0" y="-47625"/>
              <a:ext cx="4523990" cy="2416731"/>
            </a:xfrm>
            <a:prstGeom prst="rect">
              <a:avLst/>
            </a:prstGeom>
          </p:spPr>
          <p:txBody>
            <a:bodyPr lIns="50800" tIns="50800" rIns="50800" bIns="50800" rtlCol="0" anchor="ctr"/>
            <a:lstStyle/>
            <a:p>
              <a:pPr marL="0" lvl="0" indent="0" algn="ctr">
                <a:lnSpc>
                  <a:spcPts val="3640"/>
                </a:lnSpc>
                <a:spcBef>
                  <a:spcPct val="0"/>
                </a:spcBef>
              </a:pPr>
              <a:endParaRPr/>
            </a:p>
          </p:txBody>
        </p:sp>
      </p:grpSp>
      <p:grpSp>
        <p:nvGrpSpPr>
          <p:cNvPr id="5" name="Group 5"/>
          <p:cNvGrpSpPr/>
          <p:nvPr/>
        </p:nvGrpSpPr>
        <p:grpSpPr>
          <a:xfrm>
            <a:off x="1391284" y="4467509"/>
            <a:ext cx="2804625" cy="3412554"/>
            <a:chOff x="0" y="0"/>
            <a:chExt cx="1693662" cy="2060779"/>
          </a:xfrm>
        </p:grpSpPr>
        <p:sp>
          <p:nvSpPr>
            <p:cNvPr id="6" name="Freeform 6"/>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7" name="TextBox 7"/>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8" name="Group 8"/>
          <p:cNvGrpSpPr/>
          <p:nvPr/>
        </p:nvGrpSpPr>
        <p:grpSpPr>
          <a:xfrm>
            <a:off x="1532444" y="4606880"/>
            <a:ext cx="2522305" cy="3116119"/>
            <a:chOff x="0" y="0"/>
            <a:chExt cx="1523174" cy="1881767"/>
          </a:xfrm>
        </p:grpSpPr>
        <p:sp>
          <p:nvSpPr>
            <p:cNvPr id="9" name="Freeform 9"/>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10" name="TextBox 10"/>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11" name="Group 11"/>
          <p:cNvGrpSpPr/>
          <p:nvPr/>
        </p:nvGrpSpPr>
        <p:grpSpPr>
          <a:xfrm>
            <a:off x="2058264" y="3878001"/>
            <a:ext cx="1470666" cy="1470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13" name="TextBox 13"/>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1</a:t>
              </a:r>
            </a:p>
          </p:txBody>
        </p:sp>
      </p:grpSp>
      <p:grpSp>
        <p:nvGrpSpPr>
          <p:cNvPr id="14" name="Group 14"/>
          <p:cNvGrpSpPr/>
          <p:nvPr/>
        </p:nvGrpSpPr>
        <p:grpSpPr>
          <a:xfrm>
            <a:off x="4441870" y="4467509"/>
            <a:ext cx="2804625" cy="3412554"/>
            <a:chOff x="0" y="0"/>
            <a:chExt cx="1693662" cy="2060779"/>
          </a:xfrm>
        </p:grpSpPr>
        <p:sp>
          <p:nvSpPr>
            <p:cNvPr id="15" name="Freeform 15"/>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16" name="TextBox 16"/>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17" name="Group 17"/>
          <p:cNvGrpSpPr/>
          <p:nvPr/>
        </p:nvGrpSpPr>
        <p:grpSpPr>
          <a:xfrm>
            <a:off x="4583029" y="4606880"/>
            <a:ext cx="2522305" cy="3116119"/>
            <a:chOff x="0" y="0"/>
            <a:chExt cx="1523174" cy="1881767"/>
          </a:xfrm>
        </p:grpSpPr>
        <p:sp>
          <p:nvSpPr>
            <p:cNvPr id="18" name="Freeform 18"/>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19" name="TextBox 19"/>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20" name="Group 20"/>
          <p:cNvGrpSpPr/>
          <p:nvPr/>
        </p:nvGrpSpPr>
        <p:grpSpPr>
          <a:xfrm>
            <a:off x="5108849" y="3878001"/>
            <a:ext cx="1470666" cy="147066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22" name="TextBox 22"/>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2</a:t>
              </a:r>
            </a:p>
          </p:txBody>
        </p:sp>
      </p:grpSp>
      <p:grpSp>
        <p:nvGrpSpPr>
          <p:cNvPr id="23" name="Group 23"/>
          <p:cNvGrpSpPr/>
          <p:nvPr/>
        </p:nvGrpSpPr>
        <p:grpSpPr>
          <a:xfrm>
            <a:off x="7636740" y="4467509"/>
            <a:ext cx="2804625" cy="3412554"/>
            <a:chOff x="0" y="0"/>
            <a:chExt cx="1693662" cy="2060779"/>
          </a:xfrm>
        </p:grpSpPr>
        <p:sp>
          <p:nvSpPr>
            <p:cNvPr id="24" name="Freeform 24"/>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25" name="TextBox 25"/>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26" name="Group 26"/>
          <p:cNvGrpSpPr/>
          <p:nvPr/>
        </p:nvGrpSpPr>
        <p:grpSpPr>
          <a:xfrm>
            <a:off x="7777900" y="4606880"/>
            <a:ext cx="2522305" cy="3116119"/>
            <a:chOff x="0" y="0"/>
            <a:chExt cx="1523174" cy="1881767"/>
          </a:xfrm>
        </p:grpSpPr>
        <p:sp>
          <p:nvSpPr>
            <p:cNvPr id="27" name="Freeform 27"/>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28" name="TextBox 28"/>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29" name="Group 29"/>
          <p:cNvGrpSpPr/>
          <p:nvPr/>
        </p:nvGrpSpPr>
        <p:grpSpPr>
          <a:xfrm>
            <a:off x="8303719" y="3878001"/>
            <a:ext cx="1470666" cy="147066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31" name="TextBox 31"/>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3</a:t>
              </a:r>
            </a:p>
          </p:txBody>
        </p:sp>
      </p:grpSp>
      <p:grpSp>
        <p:nvGrpSpPr>
          <p:cNvPr id="32" name="Group 32"/>
          <p:cNvGrpSpPr/>
          <p:nvPr/>
        </p:nvGrpSpPr>
        <p:grpSpPr>
          <a:xfrm>
            <a:off x="10831610" y="4467509"/>
            <a:ext cx="2804625" cy="3412554"/>
            <a:chOff x="0" y="0"/>
            <a:chExt cx="1693662" cy="2060779"/>
          </a:xfrm>
        </p:grpSpPr>
        <p:sp>
          <p:nvSpPr>
            <p:cNvPr id="33" name="Freeform 33"/>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34" name="TextBox 34"/>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35" name="Group 35"/>
          <p:cNvGrpSpPr/>
          <p:nvPr/>
        </p:nvGrpSpPr>
        <p:grpSpPr>
          <a:xfrm>
            <a:off x="10972770" y="4606880"/>
            <a:ext cx="2522305" cy="3116119"/>
            <a:chOff x="0" y="0"/>
            <a:chExt cx="1523174" cy="1881767"/>
          </a:xfrm>
        </p:grpSpPr>
        <p:sp>
          <p:nvSpPr>
            <p:cNvPr id="36" name="Freeform 36"/>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37" name="TextBox 37"/>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38" name="Group 38"/>
          <p:cNvGrpSpPr/>
          <p:nvPr/>
        </p:nvGrpSpPr>
        <p:grpSpPr>
          <a:xfrm>
            <a:off x="11498590" y="3878001"/>
            <a:ext cx="1470666" cy="147066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40" name="TextBox 40"/>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4</a:t>
              </a:r>
            </a:p>
          </p:txBody>
        </p:sp>
      </p:grpSp>
      <p:grpSp>
        <p:nvGrpSpPr>
          <p:cNvPr id="41" name="Group 41"/>
          <p:cNvGrpSpPr/>
          <p:nvPr/>
        </p:nvGrpSpPr>
        <p:grpSpPr>
          <a:xfrm>
            <a:off x="14026760" y="4467509"/>
            <a:ext cx="2804625" cy="3412554"/>
            <a:chOff x="0" y="0"/>
            <a:chExt cx="1693662" cy="2060779"/>
          </a:xfrm>
        </p:grpSpPr>
        <p:sp>
          <p:nvSpPr>
            <p:cNvPr id="42" name="Freeform 42"/>
            <p:cNvSpPr/>
            <p:nvPr/>
          </p:nvSpPr>
          <p:spPr>
            <a:xfrm>
              <a:off x="0" y="0"/>
              <a:ext cx="1693662" cy="2060779"/>
            </a:xfrm>
            <a:custGeom>
              <a:avLst/>
              <a:gdLst/>
              <a:ahLst/>
              <a:cxnLst/>
              <a:rect l="l" t="t" r="r" b="b"/>
              <a:pathLst>
                <a:path w="1693662" h="2060779">
                  <a:moveTo>
                    <a:pt x="63489" y="0"/>
                  </a:moveTo>
                  <a:lnTo>
                    <a:pt x="1630172" y="0"/>
                  </a:lnTo>
                  <a:cubicBezTo>
                    <a:pt x="1647011" y="0"/>
                    <a:pt x="1663160" y="6689"/>
                    <a:pt x="1675066" y="18596"/>
                  </a:cubicBezTo>
                  <a:cubicBezTo>
                    <a:pt x="1686973" y="30502"/>
                    <a:pt x="1693662" y="46651"/>
                    <a:pt x="1693662" y="63489"/>
                  </a:cubicBezTo>
                  <a:lnTo>
                    <a:pt x="1693662" y="1997290"/>
                  </a:lnTo>
                  <a:cubicBezTo>
                    <a:pt x="1693662" y="2014128"/>
                    <a:pt x="1686973" y="2030277"/>
                    <a:pt x="1675066" y="2042184"/>
                  </a:cubicBezTo>
                  <a:cubicBezTo>
                    <a:pt x="1663160" y="2054090"/>
                    <a:pt x="1647011" y="2060779"/>
                    <a:pt x="1630172" y="2060779"/>
                  </a:cubicBezTo>
                  <a:lnTo>
                    <a:pt x="63489" y="2060779"/>
                  </a:lnTo>
                  <a:cubicBezTo>
                    <a:pt x="46651" y="2060779"/>
                    <a:pt x="30502" y="2054090"/>
                    <a:pt x="18596" y="2042184"/>
                  </a:cubicBezTo>
                  <a:cubicBezTo>
                    <a:pt x="6689" y="2030277"/>
                    <a:pt x="0" y="2014128"/>
                    <a:pt x="0" y="1997290"/>
                  </a:cubicBezTo>
                  <a:lnTo>
                    <a:pt x="0" y="63489"/>
                  </a:lnTo>
                  <a:cubicBezTo>
                    <a:pt x="0" y="46651"/>
                    <a:pt x="6689" y="30502"/>
                    <a:pt x="18596" y="18596"/>
                  </a:cubicBezTo>
                  <a:cubicBezTo>
                    <a:pt x="30502" y="6689"/>
                    <a:pt x="46651" y="0"/>
                    <a:pt x="63489" y="0"/>
                  </a:cubicBezTo>
                  <a:close/>
                </a:path>
              </a:pathLst>
            </a:custGeom>
            <a:solidFill>
              <a:srgbClr val="0C7075"/>
            </a:solidFill>
            <a:ln cap="rnd">
              <a:noFill/>
              <a:prstDash val="solid"/>
              <a:round/>
            </a:ln>
          </p:spPr>
          <p:txBody>
            <a:bodyPr/>
            <a:lstStyle/>
            <a:p>
              <a:endParaRPr lang="fr-FR"/>
            </a:p>
          </p:txBody>
        </p:sp>
        <p:sp>
          <p:nvSpPr>
            <p:cNvPr id="43" name="TextBox 43"/>
            <p:cNvSpPr txBox="1"/>
            <p:nvPr/>
          </p:nvSpPr>
          <p:spPr>
            <a:xfrm>
              <a:off x="0" y="-47625"/>
              <a:ext cx="1693662" cy="2108404"/>
            </a:xfrm>
            <a:prstGeom prst="rect">
              <a:avLst/>
            </a:prstGeom>
          </p:spPr>
          <p:txBody>
            <a:bodyPr lIns="0" tIns="0" rIns="0" bIns="0" rtlCol="0" anchor="ctr"/>
            <a:lstStyle/>
            <a:p>
              <a:pPr algn="ctr">
                <a:lnSpc>
                  <a:spcPts val="3640"/>
                </a:lnSpc>
              </a:pPr>
              <a:endParaRPr/>
            </a:p>
          </p:txBody>
        </p:sp>
      </p:grpSp>
      <p:grpSp>
        <p:nvGrpSpPr>
          <p:cNvPr id="44" name="Group 44"/>
          <p:cNvGrpSpPr/>
          <p:nvPr/>
        </p:nvGrpSpPr>
        <p:grpSpPr>
          <a:xfrm>
            <a:off x="14167920" y="4606880"/>
            <a:ext cx="2522305" cy="3116119"/>
            <a:chOff x="0" y="0"/>
            <a:chExt cx="1523174" cy="1881767"/>
          </a:xfrm>
        </p:grpSpPr>
        <p:sp>
          <p:nvSpPr>
            <p:cNvPr id="45" name="Freeform 45"/>
            <p:cNvSpPr/>
            <p:nvPr/>
          </p:nvSpPr>
          <p:spPr>
            <a:xfrm>
              <a:off x="0" y="0"/>
              <a:ext cx="1523174" cy="1881768"/>
            </a:xfrm>
            <a:custGeom>
              <a:avLst/>
              <a:gdLst/>
              <a:ahLst/>
              <a:cxnLst/>
              <a:rect l="l" t="t" r="r" b="b"/>
              <a:pathLst>
                <a:path w="1523174" h="1881768">
                  <a:moveTo>
                    <a:pt x="70596" y="0"/>
                  </a:moveTo>
                  <a:lnTo>
                    <a:pt x="1452578" y="0"/>
                  </a:lnTo>
                  <a:cubicBezTo>
                    <a:pt x="1471302" y="0"/>
                    <a:pt x="1489258" y="7438"/>
                    <a:pt x="1502497" y="20677"/>
                  </a:cubicBezTo>
                  <a:cubicBezTo>
                    <a:pt x="1515737" y="33916"/>
                    <a:pt x="1523174" y="51873"/>
                    <a:pt x="1523174" y="70596"/>
                  </a:cubicBezTo>
                  <a:lnTo>
                    <a:pt x="1523174" y="1811172"/>
                  </a:lnTo>
                  <a:cubicBezTo>
                    <a:pt x="1523174" y="1829895"/>
                    <a:pt x="1515737" y="1847851"/>
                    <a:pt x="1502497" y="1861090"/>
                  </a:cubicBezTo>
                  <a:cubicBezTo>
                    <a:pt x="1489258" y="1874330"/>
                    <a:pt x="1471302" y="1881768"/>
                    <a:pt x="1452578" y="1881768"/>
                  </a:cubicBezTo>
                  <a:lnTo>
                    <a:pt x="70596" y="1881768"/>
                  </a:lnTo>
                  <a:cubicBezTo>
                    <a:pt x="51873" y="1881768"/>
                    <a:pt x="33916" y="1874330"/>
                    <a:pt x="20677" y="1861090"/>
                  </a:cubicBezTo>
                  <a:cubicBezTo>
                    <a:pt x="7438" y="1847851"/>
                    <a:pt x="0" y="1829895"/>
                    <a:pt x="0" y="1811172"/>
                  </a:cubicBezTo>
                  <a:lnTo>
                    <a:pt x="0" y="70596"/>
                  </a:lnTo>
                  <a:cubicBezTo>
                    <a:pt x="0" y="51873"/>
                    <a:pt x="7438" y="33916"/>
                    <a:pt x="20677" y="20677"/>
                  </a:cubicBezTo>
                  <a:cubicBezTo>
                    <a:pt x="33916" y="7438"/>
                    <a:pt x="51873" y="0"/>
                    <a:pt x="70596" y="0"/>
                  </a:cubicBezTo>
                  <a:close/>
                </a:path>
              </a:pathLst>
            </a:custGeom>
            <a:solidFill>
              <a:srgbClr val="FFFFFF"/>
            </a:solidFill>
            <a:ln cap="rnd">
              <a:noFill/>
              <a:prstDash val="solid"/>
              <a:round/>
            </a:ln>
          </p:spPr>
          <p:txBody>
            <a:bodyPr/>
            <a:lstStyle/>
            <a:p>
              <a:endParaRPr lang="fr-FR"/>
            </a:p>
          </p:txBody>
        </p:sp>
        <p:sp>
          <p:nvSpPr>
            <p:cNvPr id="46" name="TextBox 46"/>
            <p:cNvSpPr txBox="1"/>
            <p:nvPr/>
          </p:nvSpPr>
          <p:spPr>
            <a:xfrm>
              <a:off x="0" y="-47625"/>
              <a:ext cx="1523174" cy="1929392"/>
            </a:xfrm>
            <a:prstGeom prst="rect">
              <a:avLst/>
            </a:prstGeom>
          </p:spPr>
          <p:txBody>
            <a:bodyPr lIns="0" tIns="0" rIns="0" bIns="0" rtlCol="0" anchor="ctr"/>
            <a:lstStyle/>
            <a:p>
              <a:pPr algn="ctr">
                <a:lnSpc>
                  <a:spcPts val="3640"/>
                </a:lnSpc>
              </a:pPr>
              <a:endParaRPr/>
            </a:p>
          </p:txBody>
        </p:sp>
      </p:grpSp>
      <p:grpSp>
        <p:nvGrpSpPr>
          <p:cNvPr id="47" name="Group 47"/>
          <p:cNvGrpSpPr/>
          <p:nvPr/>
        </p:nvGrpSpPr>
        <p:grpSpPr>
          <a:xfrm>
            <a:off x="14693739" y="3878001"/>
            <a:ext cx="1470666" cy="1470666"/>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a:ln cap="sq">
              <a:noFill/>
              <a:prstDash val="solid"/>
              <a:miter/>
            </a:ln>
          </p:spPr>
          <p:txBody>
            <a:bodyPr/>
            <a:lstStyle/>
            <a:p>
              <a:endParaRPr lang="fr-FR"/>
            </a:p>
          </p:txBody>
        </p:sp>
        <p:sp>
          <p:nvSpPr>
            <p:cNvPr id="49" name="TextBox 49"/>
            <p:cNvSpPr txBox="1"/>
            <p:nvPr/>
          </p:nvSpPr>
          <p:spPr>
            <a:xfrm>
              <a:off x="76200" y="28575"/>
              <a:ext cx="660400" cy="708025"/>
            </a:xfrm>
            <a:prstGeom prst="rect">
              <a:avLst/>
            </a:prstGeom>
          </p:spPr>
          <p:txBody>
            <a:bodyPr lIns="0" tIns="0" rIns="0" bIns="0" rtlCol="0" anchor="ctr"/>
            <a:lstStyle/>
            <a:p>
              <a:pPr algn="ctr">
                <a:lnSpc>
                  <a:spcPts val="4199"/>
                </a:lnSpc>
              </a:pPr>
              <a:r>
                <a:rPr lang="en-US" sz="2999">
                  <a:solidFill>
                    <a:srgbClr val="FFFFFF"/>
                  </a:solidFill>
                  <a:latin typeface="Montserrat Bold"/>
                </a:rPr>
                <a:t>5</a:t>
              </a:r>
            </a:p>
          </p:txBody>
        </p:sp>
      </p:grpSp>
      <p:sp>
        <p:nvSpPr>
          <p:cNvPr id="50" name="TextBox 50"/>
          <p:cNvSpPr txBox="1"/>
          <p:nvPr/>
        </p:nvSpPr>
        <p:spPr>
          <a:xfrm>
            <a:off x="1684143" y="5790992"/>
            <a:ext cx="2224327" cy="156378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Responsabilité environnementale : comprendre d’où proviennent les émissions</a:t>
            </a:r>
          </a:p>
        </p:txBody>
      </p:sp>
      <p:sp>
        <p:nvSpPr>
          <p:cNvPr id="51" name="TextBox 51"/>
          <p:cNvSpPr txBox="1"/>
          <p:nvPr/>
        </p:nvSpPr>
        <p:spPr>
          <a:xfrm>
            <a:off x="1681433" y="1407865"/>
            <a:ext cx="14380942" cy="1114425"/>
          </a:xfrm>
          <a:prstGeom prst="rect">
            <a:avLst/>
          </a:prstGeom>
        </p:spPr>
        <p:txBody>
          <a:bodyPr lIns="0" tIns="0" rIns="0" bIns="0" rtlCol="0" anchor="t">
            <a:spAutoFit/>
          </a:bodyPr>
          <a:lstStyle/>
          <a:p>
            <a:pPr marL="0" lvl="0" indent="0" algn="ctr">
              <a:lnSpc>
                <a:spcPts val="8841"/>
              </a:lnSpc>
              <a:spcBef>
                <a:spcPct val="0"/>
              </a:spcBef>
            </a:pPr>
            <a:r>
              <a:rPr lang="en-US" sz="7368">
                <a:solidFill>
                  <a:srgbClr val="101010"/>
                </a:solidFill>
                <a:latin typeface="Montserrat Bold"/>
              </a:rPr>
              <a:t>POURQUOI LA CALCULER ?</a:t>
            </a:r>
          </a:p>
        </p:txBody>
      </p:sp>
      <p:sp>
        <p:nvSpPr>
          <p:cNvPr id="52" name="TextBox 52"/>
          <p:cNvSpPr txBox="1"/>
          <p:nvPr/>
        </p:nvSpPr>
        <p:spPr>
          <a:xfrm>
            <a:off x="4732019" y="5790992"/>
            <a:ext cx="2224327" cy="156378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Répondre aux attentes croissantes des clients et investisseurs</a:t>
            </a:r>
          </a:p>
        </p:txBody>
      </p:sp>
      <p:sp>
        <p:nvSpPr>
          <p:cNvPr id="53" name="TextBox 53"/>
          <p:cNvSpPr txBox="1"/>
          <p:nvPr/>
        </p:nvSpPr>
        <p:spPr>
          <a:xfrm>
            <a:off x="7926889" y="5790992"/>
            <a:ext cx="2224327" cy="1249458"/>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Minimiser vos coûts et votre empreinte environnementale</a:t>
            </a:r>
          </a:p>
        </p:txBody>
      </p:sp>
      <p:sp>
        <p:nvSpPr>
          <p:cNvPr id="54" name="TextBox 54"/>
          <p:cNvSpPr txBox="1"/>
          <p:nvPr/>
        </p:nvSpPr>
        <p:spPr>
          <a:xfrm>
            <a:off x="11121759" y="5790992"/>
            <a:ext cx="2224327" cy="620808"/>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Renforcer votre réputation</a:t>
            </a:r>
          </a:p>
        </p:txBody>
      </p:sp>
      <p:sp>
        <p:nvSpPr>
          <p:cNvPr id="55" name="TextBox 55"/>
          <p:cNvSpPr txBox="1"/>
          <p:nvPr/>
        </p:nvSpPr>
        <p:spPr>
          <a:xfrm>
            <a:off x="14316909" y="5790992"/>
            <a:ext cx="2224327" cy="935133"/>
          </a:xfrm>
          <a:prstGeom prst="rect">
            <a:avLst/>
          </a:prstGeom>
        </p:spPr>
        <p:txBody>
          <a:bodyPr lIns="0" tIns="0" rIns="0" bIns="0" rtlCol="0" anchor="t">
            <a:spAutoFit/>
          </a:bodyPr>
          <a:lstStyle/>
          <a:p>
            <a:pPr marL="0" lvl="0" indent="0" algn="ctr">
              <a:lnSpc>
                <a:spcPts val="2532"/>
              </a:lnSpc>
              <a:spcBef>
                <a:spcPct val="0"/>
              </a:spcBef>
            </a:pPr>
            <a:r>
              <a:rPr lang="en-US" sz="1808">
                <a:solidFill>
                  <a:srgbClr val="000000"/>
                </a:solidFill>
                <a:latin typeface="Montserrat"/>
              </a:rPr>
              <a:t>Lutter contre le réchauffement climatique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fr-FR"/>
          </a:p>
        </p:txBody>
      </p:sp>
      <p:sp>
        <p:nvSpPr>
          <p:cNvPr id="3" name="Freeform 3"/>
          <p:cNvSpPr/>
          <p:nvPr/>
        </p:nvSpPr>
        <p:spPr>
          <a:xfrm>
            <a:off x="9633292" y="2216640"/>
            <a:ext cx="11279871" cy="7233217"/>
          </a:xfrm>
          <a:custGeom>
            <a:avLst/>
            <a:gdLst/>
            <a:ahLst/>
            <a:cxnLst/>
            <a:rect l="l" t="t" r="r" b="b"/>
            <a:pathLst>
              <a:path w="11279871" h="7233217">
                <a:moveTo>
                  <a:pt x="0" y="0"/>
                </a:moveTo>
                <a:lnTo>
                  <a:pt x="11279871" y="0"/>
                </a:lnTo>
                <a:lnTo>
                  <a:pt x="11279871" y="7233217"/>
                </a:lnTo>
                <a:lnTo>
                  <a:pt x="0" y="7233217"/>
                </a:lnTo>
                <a:lnTo>
                  <a:pt x="0" y="0"/>
                </a:lnTo>
                <a:close/>
              </a:path>
            </a:pathLst>
          </a:custGeom>
          <a:blipFill>
            <a:blip r:embed="rId3"/>
            <a:stretch>
              <a:fillRect/>
            </a:stretch>
          </a:blipFill>
        </p:spPr>
        <p:txBody>
          <a:bodyPr/>
          <a:lstStyle/>
          <a:p>
            <a:endParaRPr lang="fr-FR"/>
          </a:p>
        </p:txBody>
      </p:sp>
      <p:sp>
        <p:nvSpPr>
          <p:cNvPr id="4" name="Freeform 4"/>
          <p:cNvSpPr/>
          <p:nvPr/>
        </p:nvSpPr>
        <p:spPr>
          <a:xfrm>
            <a:off x="11099090" y="2646657"/>
            <a:ext cx="7188910" cy="5508821"/>
          </a:xfrm>
          <a:custGeom>
            <a:avLst/>
            <a:gdLst/>
            <a:ahLst/>
            <a:cxnLst/>
            <a:rect l="l" t="t" r="r" b="b"/>
            <a:pathLst>
              <a:path w="7188910" h="5508821">
                <a:moveTo>
                  <a:pt x="0" y="0"/>
                </a:moveTo>
                <a:lnTo>
                  <a:pt x="7188910" y="0"/>
                </a:lnTo>
                <a:lnTo>
                  <a:pt x="7188910" y="5508820"/>
                </a:lnTo>
                <a:lnTo>
                  <a:pt x="0" y="5508820"/>
                </a:lnTo>
                <a:lnTo>
                  <a:pt x="0" y="0"/>
                </a:lnTo>
                <a:close/>
              </a:path>
            </a:pathLst>
          </a:custGeom>
          <a:blipFill>
            <a:blip r:embed="rId4"/>
            <a:stretch>
              <a:fillRect/>
            </a:stretch>
          </a:blipFill>
        </p:spPr>
        <p:txBody>
          <a:bodyPr/>
          <a:lstStyle/>
          <a:p>
            <a:endParaRPr lang="fr-FR"/>
          </a:p>
        </p:txBody>
      </p:sp>
      <p:sp>
        <p:nvSpPr>
          <p:cNvPr id="5" name="TextBox 5"/>
          <p:cNvSpPr txBox="1"/>
          <p:nvPr/>
        </p:nvSpPr>
        <p:spPr>
          <a:xfrm>
            <a:off x="1028700" y="1028700"/>
            <a:ext cx="11192927" cy="1114425"/>
          </a:xfrm>
          <a:prstGeom prst="rect">
            <a:avLst/>
          </a:prstGeom>
        </p:spPr>
        <p:txBody>
          <a:bodyPr lIns="0" tIns="0" rIns="0" bIns="0" rtlCol="0" anchor="t">
            <a:spAutoFit/>
          </a:bodyPr>
          <a:lstStyle/>
          <a:p>
            <a:pPr>
              <a:lnSpc>
                <a:spcPts val="8841"/>
              </a:lnSpc>
            </a:pPr>
            <a:r>
              <a:rPr lang="en-US" sz="7368">
                <a:solidFill>
                  <a:srgbClr val="101010"/>
                </a:solidFill>
                <a:latin typeface="Montserrat Bold"/>
              </a:rPr>
              <a:t>NOTRE SOLUTION</a:t>
            </a:r>
          </a:p>
        </p:txBody>
      </p:sp>
      <p:sp>
        <p:nvSpPr>
          <p:cNvPr id="6" name="TextBox 6"/>
          <p:cNvSpPr txBox="1"/>
          <p:nvPr/>
        </p:nvSpPr>
        <p:spPr>
          <a:xfrm>
            <a:off x="1028700" y="2584504"/>
            <a:ext cx="8115300" cy="6459388"/>
          </a:xfrm>
          <a:prstGeom prst="rect">
            <a:avLst/>
          </a:prstGeom>
        </p:spPr>
        <p:txBody>
          <a:bodyPr lIns="0" tIns="0" rIns="0" bIns="0" rtlCol="0" anchor="t">
            <a:spAutoFit/>
          </a:bodyPr>
          <a:lstStyle/>
          <a:p>
            <a:pPr>
              <a:lnSpc>
                <a:spcPts val="3070"/>
              </a:lnSpc>
            </a:pPr>
            <a:r>
              <a:rPr lang="en-US" sz="2193">
                <a:solidFill>
                  <a:srgbClr val="101010"/>
                </a:solidFill>
                <a:latin typeface="Montserrat"/>
              </a:rPr>
              <a:t>Dans une </a:t>
            </a:r>
            <a:r>
              <a:rPr lang="en-US" sz="2193">
                <a:solidFill>
                  <a:srgbClr val="101010"/>
                </a:solidFill>
                <a:latin typeface="Montserrat Bold"/>
              </a:rPr>
              <a:t>démarche durable</a:t>
            </a:r>
            <a:r>
              <a:rPr lang="en-US" sz="2193">
                <a:solidFill>
                  <a:srgbClr val="101010"/>
                </a:solidFill>
                <a:latin typeface="Montserrat"/>
              </a:rPr>
              <a:t> et pour compléter nos </a:t>
            </a:r>
            <a:r>
              <a:rPr lang="en-US" sz="2193">
                <a:solidFill>
                  <a:srgbClr val="101010"/>
                </a:solidFill>
                <a:latin typeface="Montserrat Bold"/>
              </a:rPr>
              <a:t>savoir-faire</a:t>
            </a:r>
            <a:r>
              <a:rPr lang="en-US" sz="2193">
                <a:solidFill>
                  <a:srgbClr val="101010"/>
                </a:solidFill>
                <a:latin typeface="Montserrat"/>
              </a:rPr>
              <a:t>, nous avons calculé l’empreinte carbone de vos événements.</a:t>
            </a:r>
          </a:p>
          <a:p>
            <a:pPr>
              <a:lnSpc>
                <a:spcPts val="3070"/>
              </a:lnSpc>
            </a:pPr>
            <a:endParaRPr lang="en-US" sz="2193">
              <a:solidFill>
                <a:srgbClr val="101010"/>
              </a:solidFill>
              <a:latin typeface="Montserrat"/>
            </a:endParaRPr>
          </a:p>
          <a:p>
            <a:pPr>
              <a:lnSpc>
                <a:spcPts val="3070"/>
              </a:lnSpc>
            </a:pPr>
            <a:r>
              <a:rPr lang="en-US" sz="2193">
                <a:solidFill>
                  <a:srgbClr val="101010"/>
                </a:solidFill>
                <a:latin typeface="Montserrat"/>
              </a:rPr>
              <a:t>Plusieurs critères sont pris en compte : temps-homme, transport, fret, matériel, énergie consommée, restauration, hébergement, goodies, déchet, digital, autres.</a:t>
            </a:r>
          </a:p>
          <a:p>
            <a:pPr>
              <a:lnSpc>
                <a:spcPts val="3070"/>
              </a:lnSpc>
            </a:pPr>
            <a:endParaRPr lang="en-US" sz="2193">
              <a:solidFill>
                <a:srgbClr val="101010"/>
              </a:solidFill>
              <a:latin typeface="Montserrat"/>
            </a:endParaRPr>
          </a:p>
          <a:p>
            <a:pPr>
              <a:lnSpc>
                <a:spcPts val="3070"/>
              </a:lnSpc>
            </a:pPr>
            <a:r>
              <a:rPr lang="en-US" sz="2193">
                <a:solidFill>
                  <a:srgbClr val="101010"/>
                </a:solidFill>
                <a:latin typeface="Montserrat"/>
              </a:rPr>
              <a:t>Pour vous assurer un résultat fiable, nous avons un </a:t>
            </a:r>
            <a:r>
              <a:rPr lang="en-US" sz="2193">
                <a:solidFill>
                  <a:srgbClr val="101010"/>
                </a:solidFill>
                <a:latin typeface="Montserrat Bold"/>
              </a:rPr>
              <a:t>partenariat avec Climeet</a:t>
            </a:r>
            <a:r>
              <a:rPr lang="en-US" sz="2193">
                <a:solidFill>
                  <a:srgbClr val="101010"/>
                </a:solidFill>
                <a:latin typeface="Montserrat"/>
              </a:rPr>
              <a:t>, la solution pour s’engager vers un événementiel bas carbone :</a:t>
            </a:r>
          </a:p>
          <a:p>
            <a:pPr marL="473551" lvl="1" indent="-236776">
              <a:lnSpc>
                <a:spcPts val="3070"/>
              </a:lnSpc>
              <a:buFont typeface="Arial"/>
              <a:buChar char="•"/>
            </a:pPr>
            <a:r>
              <a:rPr lang="en-US" sz="2193">
                <a:solidFill>
                  <a:srgbClr val="101010"/>
                </a:solidFill>
                <a:latin typeface="Montserrat"/>
              </a:rPr>
              <a:t>Calcul basé sur une méthodologie conforme aux standards internationaux (ABC, Association pour la transition Bas Carbone) ;</a:t>
            </a:r>
          </a:p>
          <a:p>
            <a:pPr marL="473551" lvl="1" indent="-236776">
              <a:lnSpc>
                <a:spcPts val="3070"/>
              </a:lnSpc>
              <a:spcBef>
                <a:spcPct val="0"/>
              </a:spcBef>
              <a:buFont typeface="Arial"/>
              <a:buChar char="•"/>
            </a:pPr>
            <a:r>
              <a:rPr lang="en-US" sz="2193">
                <a:solidFill>
                  <a:srgbClr val="101010"/>
                </a:solidFill>
                <a:latin typeface="Montserrat"/>
              </a:rPr>
              <a:t>Outil d’aide à la décision pour des mesures concrètes vers la durabilité.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75262" y="2090415"/>
            <a:ext cx="8525731" cy="1114425"/>
          </a:xfrm>
          <a:prstGeom prst="rect">
            <a:avLst/>
          </a:prstGeom>
        </p:spPr>
        <p:txBody>
          <a:bodyPr lIns="0" tIns="0" rIns="0" bIns="0" rtlCol="0" anchor="t">
            <a:spAutoFit/>
          </a:bodyPr>
          <a:lstStyle/>
          <a:p>
            <a:pPr marL="0" lvl="0" indent="0" algn="l">
              <a:lnSpc>
                <a:spcPts val="8841"/>
              </a:lnSpc>
              <a:spcBef>
                <a:spcPct val="0"/>
              </a:spcBef>
            </a:pPr>
            <a:r>
              <a:rPr lang="en-US" sz="7368">
                <a:solidFill>
                  <a:srgbClr val="101010"/>
                </a:solidFill>
                <a:latin typeface="Montserrat Bold"/>
              </a:rPr>
              <a:t>REPORTING</a:t>
            </a:r>
          </a:p>
        </p:txBody>
      </p:sp>
      <p:sp>
        <p:nvSpPr>
          <p:cNvPr id="3" name="TextBox 3"/>
          <p:cNvSpPr txBox="1"/>
          <p:nvPr/>
        </p:nvSpPr>
        <p:spPr>
          <a:xfrm>
            <a:off x="2005423" y="3475631"/>
            <a:ext cx="8782883" cy="1088386"/>
          </a:xfrm>
          <a:prstGeom prst="rect">
            <a:avLst/>
          </a:prstGeom>
        </p:spPr>
        <p:txBody>
          <a:bodyPr lIns="0" tIns="0" rIns="0" bIns="0" rtlCol="0" anchor="t">
            <a:spAutoFit/>
          </a:bodyPr>
          <a:lstStyle/>
          <a:p>
            <a:pPr marL="0" lvl="0" indent="0" algn="l">
              <a:lnSpc>
                <a:spcPts val="2930"/>
              </a:lnSpc>
              <a:spcBef>
                <a:spcPct val="0"/>
              </a:spcBef>
            </a:pPr>
            <a:r>
              <a:rPr lang="en-US" sz="2093">
                <a:solidFill>
                  <a:srgbClr val="101010"/>
                </a:solidFill>
                <a:latin typeface="Montserrat"/>
              </a:rPr>
              <a:t>Un</a:t>
            </a:r>
            <a:r>
              <a:rPr lang="en-US" sz="2093" u="none" strike="noStrike">
                <a:solidFill>
                  <a:srgbClr val="101010"/>
                </a:solidFill>
                <a:latin typeface="Montserrat"/>
              </a:rPr>
              <a:t>e fois l’événement terminé, obtenez un reporting détaillé de son empreinte carbone (format PDF ou Excel). Ce reporting vous permet de :</a:t>
            </a:r>
          </a:p>
        </p:txBody>
      </p:sp>
      <p:grpSp>
        <p:nvGrpSpPr>
          <p:cNvPr id="4" name="Group 4"/>
          <p:cNvGrpSpPr/>
          <p:nvPr/>
        </p:nvGrpSpPr>
        <p:grpSpPr>
          <a:xfrm>
            <a:off x="13266830" y="0"/>
            <a:ext cx="5021170" cy="10287000"/>
            <a:chOff x="0" y="0"/>
            <a:chExt cx="1322448" cy="2709333"/>
          </a:xfrm>
        </p:grpSpPr>
        <p:sp>
          <p:nvSpPr>
            <p:cNvPr id="5" name="Freeform 5"/>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solidFill>
              <a:srgbClr val="0C7075"/>
            </a:solidFill>
          </p:spPr>
          <p:txBody>
            <a:bodyPr/>
            <a:lstStyle/>
            <a:p>
              <a:endParaRPr lang="fr-FR"/>
            </a:p>
          </p:txBody>
        </p:sp>
        <p:sp>
          <p:nvSpPr>
            <p:cNvPr id="6" name="TextBox 6"/>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9966307" y="300249"/>
            <a:ext cx="8027935" cy="9598729"/>
            <a:chOff x="0" y="0"/>
            <a:chExt cx="8603361" cy="10286746"/>
          </a:xfrm>
        </p:grpSpPr>
        <p:sp>
          <p:nvSpPr>
            <p:cNvPr id="8" name="Freeform 8"/>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2"/>
              <a:stretch>
                <a:fillRect l="-39731" r="-39731"/>
              </a:stretch>
            </a:blipFill>
          </p:spPr>
          <p:txBody>
            <a:bodyPr/>
            <a:lstStyle/>
            <a:p>
              <a:endParaRPr lang="fr-FR"/>
            </a:p>
          </p:txBody>
        </p:sp>
      </p:grpSp>
      <p:grpSp>
        <p:nvGrpSpPr>
          <p:cNvPr id="9" name="Group 9"/>
          <p:cNvGrpSpPr/>
          <p:nvPr/>
        </p:nvGrpSpPr>
        <p:grpSpPr>
          <a:xfrm>
            <a:off x="1975262" y="5270699"/>
            <a:ext cx="7168738" cy="3592028"/>
            <a:chOff x="0" y="0"/>
            <a:chExt cx="9558318" cy="4789371"/>
          </a:xfrm>
        </p:grpSpPr>
        <p:sp>
          <p:nvSpPr>
            <p:cNvPr id="10" name="AutoShape 10"/>
            <p:cNvSpPr/>
            <p:nvPr/>
          </p:nvSpPr>
          <p:spPr>
            <a:xfrm flipV="1">
              <a:off x="8148552" y="1222368"/>
              <a:ext cx="0" cy="1322089"/>
            </a:xfrm>
            <a:prstGeom prst="line">
              <a:avLst/>
            </a:prstGeom>
            <a:ln w="36704" cap="flat">
              <a:solidFill>
                <a:srgbClr val="0C7075"/>
              </a:solidFill>
              <a:prstDash val="solid"/>
              <a:headEnd type="arrow" w="med" len="sm"/>
              <a:tailEnd type="none" w="sm" len="sm"/>
            </a:ln>
          </p:spPr>
          <p:txBody>
            <a:bodyPr/>
            <a:lstStyle/>
            <a:p>
              <a:endParaRPr lang="fr-FR"/>
            </a:p>
          </p:txBody>
        </p:sp>
        <p:sp>
          <p:nvSpPr>
            <p:cNvPr id="11" name="AutoShape 11"/>
            <p:cNvSpPr/>
            <p:nvPr/>
          </p:nvSpPr>
          <p:spPr>
            <a:xfrm flipV="1">
              <a:off x="1446470" y="1222368"/>
              <a:ext cx="0" cy="1322089"/>
            </a:xfrm>
            <a:prstGeom prst="line">
              <a:avLst/>
            </a:prstGeom>
            <a:ln w="36704" cap="flat">
              <a:solidFill>
                <a:srgbClr val="0C7075"/>
              </a:solidFill>
              <a:prstDash val="solid"/>
              <a:headEnd type="arrow" w="med" len="sm"/>
              <a:tailEnd type="none" w="sm" len="sm"/>
            </a:ln>
          </p:spPr>
          <p:txBody>
            <a:bodyPr/>
            <a:lstStyle/>
            <a:p>
              <a:endParaRPr lang="fr-FR"/>
            </a:p>
          </p:txBody>
        </p:sp>
        <p:sp>
          <p:nvSpPr>
            <p:cNvPr id="12" name="AutoShape 12"/>
            <p:cNvSpPr/>
            <p:nvPr/>
          </p:nvSpPr>
          <p:spPr>
            <a:xfrm flipV="1">
              <a:off x="4797511" y="1222368"/>
              <a:ext cx="0" cy="1322089"/>
            </a:xfrm>
            <a:prstGeom prst="line">
              <a:avLst/>
            </a:prstGeom>
            <a:ln w="36704" cap="flat">
              <a:solidFill>
                <a:srgbClr val="0C7075"/>
              </a:solidFill>
              <a:prstDash val="solid"/>
              <a:headEnd type="arrow" w="med" len="sm"/>
              <a:tailEnd type="none" w="sm" len="sm"/>
            </a:ln>
          </p:spPr>
          <p:txBody>
            <a:bodyPr/>
            <a:lstStyle/>
            <a:p>
              <a:endParaRPr lang="fr-FR"/>
            </a:p>
          </p:txBody>
        </p:sp>
        <p:sp>
          <p:nvSpPr>
            <p:cNvPr id="13" name="Freeform 13"/>
            <p:cNvSpPr/>
            <p:nvPr/>
          </p:nvSpPr>
          <p:spPr>
            <a:xfrm>
              <a:off x="413578" y="162311"/>
              <a:ext cx="2029080" cy="2029080"/>
            </a:xfrm>
            <a:custGeom>
              <a:avLst/>
              <a:gdLst/>
              <a:ahLst/>
              <a:cxnLst/>
              <a:rect l="l" t="t" r="r" b="b"/>
              <a:pathLst>
                <a:path w="2029080" h="2029080">
                  <a:moveTo>
                    <a:pt x="0" y="0"/>
                  </a:moveTo>
                  <a:lnTo>
                    <a:pt x="2029080" y="0"/>
                  </a:lnTo>
                  <a:lnTo>
                    <a:pt x="2029080" y="2029080"/>
                  </a:lnTo>
                  <a:lnTo>
                    <a:pt x="0" y="2029080"/>
                  </a:lnTo>
                  <a:lnTo>
                    <a:pt x="0" y="0"/>
                  </a:lnTo>
                  <a:close/>
                </a:path>
              </a:pathLst>
            </a:custGeom>
            <a:blipFill>
              <a:blip r:embed="rId3"/>
              <a:stretch>
                <a:fillRect/>
              </a:stretch>
            </a:blipFill>
          </p:spPr>
          <p:txBody>
            <a:bodyPr/>
            <a:lstStyle/>
            <a:p>
              <a:endParaRPr lang="fr-FR"/>
            </a:p>
          </p:txBody>
        </p:sp>
        <p:grpSp>
          <p:nvGrpSpPr>
            <p:cNvPr id="14" name="Group 14"/>
            <p:cNvGrpSpPr/>
            <p:nvPr/>
          </p:nvGrpSpPr>
          <p:grpSpPr>
            <a:xfrm>
              <a:off x="513417" y="276101"/>
              <a:ext cx="1801501" cy="180150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16" name="TextBox 16"/>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grpSp>
          <p:nvGrpSpPr>
            <p:cNvPr id="17" name="Group 17"/>
            <p:cNvGrpSpPr/>
            <p:nvPr/>
          </p:nvGrpSpPr>
          <p:grpSpPr>
            <a:xfrm>
              <a:off x="718711" y="467445"/>
              <a:ext cx="1418814" cy="141881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19" name="TextBox 19"/>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sp>
          <p:nvSpPr>
            <p:cNvPr id="20" name="Freeform 20"/>
            <p:cNvSpPr/>
            <p:nvPr/>
          </p:nvSpPr>
          <p:spPr>
            <a:xfrm>
              <a:off x="3764619" y="162311"/>
              <a:ext cx="2029080" cy="2029080"/>
            </a:xfrm>
            <a:custGeom>
              <a:avLst/>
              <a:gdLst/>
              <a:ahLst/>
              <a:cxnLst/>
              <a:rect l="l" t="t" r="r" b="b"/>
              <a:pathLst>
                <a:path w="2029080" h="2029080">
                  <a:moveTo>
                    <a:pt x="0" y="0"/>
                  </a:moveTo>
                  <a:lnTo>
                    <a:pt x="2029080" y="0"/>
                  </a:lnTo>
                  <a:lnTo>
                    <a:pt x="2029080" y="2029080"/>
                  </a:lnTo>
                  <a:lnTo>
                    <a:pt x="0" y="2029080"/>
                  </a:lnTo>
                  <a:lnTo>
                    <a:pt x="0" y="0"/>
                  </a:lnTo>
                  <a:close/>
                </a:path>
              </a:pathLst>
            </a:custGeom>
            <a:blipFill>
              <a:blip r:embed="rId3"/>
              <a:stretch>
                <a:fillRect/>
              </a:stretch>
            </a:blipFill>
          </p:spPr>
          <p:txBody>
            <a:bodyPr/>
            <a:lstStyle/>
            <a:p>
              <a:endParaRPr lang="fr-FR"/>
            </a:p>
          </p:txBody>
        </p:sp>
        <p:grpSp>
          <p:nvGrpSpPr>
            <p:cNvPr id="21" name="Group 21"/>
            <p:cNvGrpSpPr/>
            <p:nvPr/>
          </p:nvGrpSpPr>
          <p:grpSpPr>
            <a:xfrm>
              <a:off x="3864458" y="276101"/>
              <a:ext cx="1801501" cy="180150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23" name="TextBox 23"/>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grpSp>
          <p:nvGrpSpPr>
            <p:cNvPr id="24" name="Group 24"/>
            <p:cNvGrpSpPr/>
            <p:nvPr/>
          </p:nvGrpSpPr>
          <p:grpSpPr>
            <a:xfrm>
              <a:off x="4069752" y="467445"/>
              <a:ext cx="1418814" cy="141881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26" name="TextBox 26"/>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sp>
          <p:nvSpPr>
            <p:cNvPr id="27" name="Freeform 27"/>
            <p:cNvSpPr/>
            <p:nvPr/>
          </p:nvSpPr>
          <p:spPr>
            <a:xfrm>
              <a:off x="7115660" y="162311"/>
              <a:ext cx="2029080" cy="2029080"/>
            </a:xfrm>
            <a:custGeom>
              <a:avLst/>
              <a:gdLst/>
              <a:ahLst/>
              <a:cxnLst/>
              <a:rect l="l" t="t" r="r" b="b"/>
              <a:pathLst>
                <a:path w="2029080" h="2029080">
                  <a:moveTo>
                    <a:pt x="0" y="0"/>
                  </a:moveTo>
                  <a:lnTo>
                    <a:pt x="2029080" y="0"/>
                  </a:lnTo>
                  <a:lnTo>
                    <a:pt x="2029080" y="2029080"/>
                  </a:lnTo>
                  <a:lnTo>
                    <a:pt x="0" y="2029080"/>
                  </a:lnTo>
                  <a:lnTo>
                    <a:pt x="0" y="0"/>
                  </a:lnTo>
                  <a:close/>
                </a:path>
              </a:pathLst>
            </a:custGeom>
            <a:blipFill>
              <a:blip r:embed="rId3"/>
              <a:stretch>
                <a:fillRect/>
              </a:stretch>
            </a:blipFill>
          </p:spPr>
          <p:txBody>
            <a:bodyPr/>
            <a:lstStyle/>
            <a:p>
              <a:endParaRPr lang="fr-FR"/>
            </a:p>
          </p:txBody>
        </p:sp>
        <p:grpSp>
          <p:nvGrpSpPr>
            <p:cNvPr id="28" name="Group 28"/>
            <p:cNvGrpSpPr/>
            <p:nvPr/>
          </p:nvGrpSpPr>
          <p:grpSpPr>
            <a:xfrm>
              <a:off x="7215499" y="276101"/>
              <a:ext cx="1801501" cy="180150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fr-FR"/>
              </a:p>
            </p:txBody>
          </p:sp>
          <p:sp>
            <p:nvSpPr>
              <p:cNvPr id="30" name="TextBox 30"/>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grpSp>
          <p:nvGrpSpPr>
            <p:cNvPr id="31" name="Group 31"/>
            <p:cNvGrpSpPr/>
            <p:nvPr/>
          </p:nvGrpSpPr>
          <p:grpSpPr>
            <a:xfrm>
              <a:off x="7420793" y="467445"/>
              <a:ext cx="1418814" cy="141881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7075"/>
              </a:solidFill>
            </p:spPr>
            <p:txBody>
              <a:bodyPr/>
              <a:lstStyle/>
              <a:p>
                <a:endParaRPr lang="fr-FR"/>
              </a:p>
            </p:txBody>
          </p:sp>
          <p:sp>
            <p:nvSpPr>
              <p:cNvPr id="33" name="TextBox 33"/>
              <p:cNvSpPr txBox="1"/>
              <p:nvPr/>
            </p:nvSpPr>
            <p:spPr>
              <a:xfrm>
                <a:off x="76200" y="57150"/>
                <a:ext cx="660400" cy="679450"/>
              </a:xfrm>
              <a:prstGeom prst="rect">
                <a:avLst/>
              </a:prstGeom>
            </p:spPr>
            <p:txBody>
              <a:bodyPr lIns="45285" tIns="45285" rIns="45285" bIns="45285" rtlCol="0" anchor="ctr"/>
              <a:lstStyle/>
              <a:p>
                <a:pPr algn="ctr">
                  <a:lnSpc>
                    <a:spcPts val="2966"/>
                  </a:lnSpc>
                </a:pPr>
                <a:endParaRPr/>
              </a:p>
            </p:txBody>
          </p:sp>
        </p:grpSp>
        <p:grpSp>
          <p:nvGrpSpPr>
            <p:cNvPr id="34" name="Group 34"/>
            <p:cNvGrpSpPr/>
            <p:nvPr/>
          </p:nvGrpSpPr>
          <p:grpSpPr>
            <a:xfrm>
              <a:off x="1428118" y="0"/>
              <a:ext cx="920735" cy="92073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2966"/>
                  </a:lnSpc>
                </a:pPr>
                <a:endParaRPr/>
              </a:p>
            </p:txBody>
          </p:sp>
        </p:grpSp>
        <p:grpSp>
          <p:nvGrpSpPr>
            <p:cNvPr id="37" name="Group 37"/>
            <p:cNvGrpSpPr/>
            <p:nvPr/>
          </p:nvGrpSpPr>
          <p:grpSpPr>
            <a:xfrm>
              <a:off x="4779159" y="0"/>
              <a:ext cx="920735" cy="92073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2966"/>
                  </a:lnSpc>
                </a:pPr>
                <a:endParaRPr/>
              </a:p>
            </p:txBody>
          </p:sp>
        </p:grpSp>
        <p:sp>
          <p:nvSpPr>
            <p:cNvPr id="40" name="Freeform 40"/>
            <p:cNvSpPr/>
            <p:nvPr/>
          </p:nvSpPr>
          <p:spPr>
            <a:xfrm>
              <a:off x="1590319" y="208435"/>
              <a:ext cx="596334" cy="518810"/>
            </a:xfrm>
            <a:custGeom>
              <a:avLst/>
              <a:gdLst/>
              <a:ahLst/>
              <a:cxnLst/>
              <a:rect l="l" t="t" r="r" b="b"/>
              <a:pathLst>
                <a:path w="596334" h="518810">
                  <a:moveTo>
                    <a:pt x="0" y="0"/>
                  </a:moveTo>
                  <a:lnTo>
                    <a:pt x="596333" y="0"/>
                  </a:lnTo>
                  <a:lnTo>
                    <a:pt x="596333" y="518810"/>
                  </a:lnTo>
                  <a:lnTo>
                    <a:pt x="0" y="518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1" name="Freeform 41"/>
            <p:cNvSpPr/>
            <p:nvPr/>
          </p:nvSpPr>
          <p:spPr>
            <a:xfrm>
              <a:off x="4941360" y="208435"/>
              <a:ext cx="596334" cy="518810"/>
            </a:xfrm>
            <a:custGeom>
              <a:avLst/>
              <a:gdLst/>
              <a:ahLst/>
              <a:cxnLst/>
              <a:rect l="l" t="t" r="r" b="b"/>
              <a:pathLst>
                <a:path w="596334" h="518810">
                  <a:moveTo>
                    <a:pt x="0" y="0"/>
                  </a:moveTo>
                  <a:lnTo>
                    <a:pt x="596333" y="0"/>
                  </a:lnTo>
                  <a:lnTo>
                    <a:pt x="596333" y="518810"/>
                  </a:lnTo>
                  <a:lnTo>
                    <a:pt x="0" y="518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2" name="TextBox 42"/>
            <p:cNvSpPr txBox="1"/>
            <p:nvPr/>
          </p:nvSpPr>
          <p:spPr>
            <a:xfrm>
              <a:off x="1047286" y="669048"/>
              <a:ext cx="708618" cy="1021059"/>
            </a:xfrm>
            <a:prstGeom prst="rect">
              <a:avLst/>
            </a:prstGeom>
          </p:spPr>
          <p:txBody>
            <a:bodyPr lIns="0" tIns="0" rIns="0" bIns="0" rtlCol="0" anchor="t">
              <a:spAutoFit/>
            </a:bodyPr>
            <a:lstStyle/>
            <a:p>
              <a:pPr algn="ctr">
                <a:lnSpc>
                  <a:spcPts val="6473"/>
                </a:lnSpc>
                <a:spcBef>
                  <a:spcPct val="0"/>
                </a:spcBef>
              </a:pPr>
              <a:r>
                <a:rPr lang="en-US" sz="4624" spc="-124">
                  <a:solidFill>
                    <a:srgbClr val="FFFFFF"/>
                  </a:solidFill>
                  <a:latin typeface="Montserrat Bold"/>
                </a:rPr>
                <a:t>1</a:t>
              </a:r>
            </a:p>
          </p:txBody>
        </p:sp>
        <p:sp>
          <p:nvSpPr>
            <p:cNvPr id="43" name="TextBox 43"/>
            <p:cNvSpPr txBox="1"/>
            <p:nvPr/>
          </p:nvSpPr>
          <p:spPr>
            <a:xfrm>
              <a:off x="4424850" y="669048"/>
              <a:ext cx="708618" cy="1021059"/>
            </a:xfrm>
            <a:prstGeom prst="rect">
              <a:avLst/>
            </a:prstGeom>
          </p:spPr>
          <p:txBody>
            <a:bodyPr lIns="0" tIns="0" rIns="0" bIns="0" rtlCol="0" anchor="t">
              <a:spAutoFit/>
            </a:bodyPr>
            <a:lstStyle/>
            <a:p>
              <a:pPr algn="ctr">
                <a:lnSpc>
                  <a:spcPts val="6473"/>
                </a:lnSpc>
                <a:spcBef>
                  <a:spcPct val="0"/>
                </a:spcBef>
              </a:pPr>
              <a:r>
                <a:rPr lang="en-US" sz="4624" spc="-124">
                  <a:solidFill>
                    <a:srgbClr val="FFFFFF"/>
                  </a:solidFill>
                  <a:latin typeface="Montserrat Bold"/>
                </a:rPr>
                <a:t>2</a:t>
              </a:r>
            </a:p>
          </p:txBody>
        </p:sp>
        <p:sp>
          <p:nvSpPr>
            <p:cNvPr id="44" name="TextBox 44"/>
            <p:cNvSpPr txBox="1"/>
            <p:nvPr/>
          </p:nvSpPr>
          <p:spPr>
            <a:xfrm>
              <a:off x="7766652" y="669048"/>
              <a:ext cx="708618" cy="1021059"/>
            </a:xfrm>
            <a:prstGeom prst="rect">
              <a:avLst/>
            </a:prstGeom>
          </p:spPr>
          <p:txBody>
            <a:bodyPr lIns="0" tIns="0" rIns="0" bIns="0" rtlCol="0" anchor="t">
              <a:spAutoFit/>
            </a:bodyPr>
            <a:lstStyle/>
            <a:p>
              <a:pPr algn="ctr">
                <a:lnSpc>
                  <a:spcPts val="6473"/>
                </a:lnSpc>
                <a:spcBef>
                  <a:spcPct val="0"/>
                </a:spcBef>
              </a:pPr>
              <a:r>
                <a:rPr lang="en-US" sz="4624" spc="-124">
                  <a:solidFill>
                    <a:srgbClr val="FFFFFF"/>
                  </a:solidFill>
                  <a:latin typeface="Montserrat Bold"/>
                </a:rPr>
                <a:t>3</a:t>
              </a:r>
            </a:p>
          </p:txBody>
        </p:sp>
        <p:sp>
          <p:nvSpPr>
            <p:cNvPr id="45" name="TextBox 45"/>
            <p:cNvSpPr txBox="1"/>
            <p:nvPr/>
          </p:nvSpPr>
          <p:spPr>
            <a:xfrm>
              <a:off x="0" y="3375493"/>
              <a:ext cx="2892940" cy="1058278"/>
            </a:xfrm>
            <a:prstGeom prst="rect">
              <a:avLst/>
            </a:prstGeom>
          </p:spPr>
          <p:txBody>
            <a:bodyPr lIns="0" tIns="0" rIns="0" bIns="0" rtlCol="0" anchor="t">
              <a:spAutoFit/>
            </a:bodyPr>
            <a:lstStyle/>
            <a:p>
              <a:pPr algn="ctr">
                <a:lnSpc>
                  <a:spcPts val="2116"/>
                </a:lnSpc>
              </a:pPr>
              <a:r>
                <a:rPr lang="en-US" sz="1628" spc="-32">
                  <a:solidFill>
                    <a:srgbClr val="000000"/>
                  </a:solidFill>
                  <a:latin typeface="Montserrat"/>
                </a:rPr>
                <a:t>Obtenir les résultats détaillés de vos émissions par poste</a:t>
              </a:r>
            </a:p>
          </p:txBody>
        </p:sp>
        <p:sp>
          <p:nvSpPr>
            <p:cNvPr id="46" name="TextBox 46"/>
            <p:cNvSpPr txBox="1"/>
            <p:nvPr/>
          </p:nvSpPr>
          <p:spPr>
            <a:xfrm>
              <a:off x="3332689" y="3375493"/>
              <a:ext cx="2892940" cy="1413878"/>
            </a:xfrm>
            <a:prstGeom prst="rect">
              <a:avLst/>
            </a:prstGeom>
          </p:spPr>
          <p:txBody>
            <a:bodyPr lIns="0" tIns="0" rIns="0" bIns="0" rtlCol="0" anchor="t">
              <a:spAutoFit/>
            </a:bodyPr>
            <a:lstStyle/>
            <a:p>
              <a:pPr algn="ctr">
                <a:lnSpc>
                  <a:spcPts val="2116"/>
                </a:lnSpc>
              </a:pPr>
              <a:r>
                <a:rPr lang="en-US" sz="1628" spc="-32">
                  <a:solidFill>
                    <a:srgbClr val="000000"/>
                  </a:solidFill>
                  <a:latin typeface="Montserrat"/>
                </a:rPr>
                <a:t>Communiquer sur vos résultats en toute transparence et avec assurance</a:t>
              </a:r>
            </a:p>
          </p:txBody>
        </p:sp>
        <p:sp>
          <p:nvSpPr>
            <p:cNvPr id="47" name="TextBox 47"/>
            <p:cNvSpPr txBox="1"/>
            <p:nvPr/>
          </p:nvSpPr>
          <p:spPr>
            <a:xfrm>
              <a:off x="662366" y="2809163"/>
              <a:ext cx="1568208" cy="406725"/>
            </a:xfrm>
            <a:prstGeom prst="rect">
              <a:avLst/>
            </a:prstGeom>
          </p:spPr>
          <p:txBody>
            <a:bodyPr lIns="0" tIns="0" rIns="0" bIns="0" rtlCol="0" anchor="t">
              <a:spAutoFit/>
            </a:bodyPr>
            <a:lstStyle/>
            <a:p>
              <a:pPr algn="ctr">
                <a:lnSpc>
                  <a:spcPts val="2611"/>
                </a:lnSpc>
                <a:spcBef>
                  <a:spcPct val="0"/>
                </a:spcBef>
              </a:pPr>
              <a:r>
                <a:rPr lang="en-US" sz="1865" spc="-50">
                  <a:solidFill>
                    <a:srgbClr val="000000"/>
                  </a:solidFill>
                  <a:latin typeface="Montserrat Bold"/>
                </a:rPr>
                <a:t>Objectif 1</a:t>
              </a:r>
            </a:p>
          </p:txBody>
        </p:sp>
        <p:sp>
          <p:nvSpPr>
            <p:cNvPr id="48" name="TextBox 48"/>
            <p:cNvSpPr txBox="1"/>
            <p:nvPr/>
          </p:nvSpPr>
          <p:spPr>
            <a:xfrm>
              <a:off x="3995055" y="2809163"/>
              <a:ext cx="1568208" cy="406725"/>
            </a:xfrm>
            <a:prstGeom prst="rect">
              <a:avLst/>
            </a:prstGeom>
          </p:spPr>
          <p:txBody>
            <a:bodyPr lIns="0" tIns="0" rIns="0" bIns="0" rtlCol="0" anchor="t">
              <a:spAutoFit/>
            </a:bodyPr>
            <a:lstStyle/>
            <a:p>
              <a:pPr algn="ctr">
                <a:lnSpc>
                  <a:spcPts val="2611"/>
                </a:lnSpc>
                <a:spcBef>
                  <a:spcPct val="0"/>
                </a:spcBef>
              </a:pPr>
              <a:r>
                <a:rPr lang="en-US" sz="1865" spc="-50">
                  <a:solidFill>
                    <a:srgbClr val="000000"/>
                  </a:solidFill>
                  <a:latin typeface="Montserrat Bold"/>
                </a:rPr>
                <a:t>Objectif 2</a:t>
              </a:r>
            </a:p>
          </p:txBody>
        </p:sp>
        <p:sp>
          <p:nvSpPr>
            <p:cNvPr id="49" name="TextBox 49"/>
            <p:cNvSpPr txBox="1"/>
            <p:nvPr/>
          </p:nvSpPr>
          <p:spPr>
            <a:xfrm>
              <a:off x="6665378" y="3375493"/>
              <a:ext cx="2892940" cy="1058278"/>
            </a:xfrm>
            <a:prstGeom prst="rect">
              <a:avLst/>
            </a:prstGeom>
          </p:spPr>
          <p:txBody>
            <a:bodyPr lIns="0" tIns="0" rIns="0" bIns="0" rtlCol="0" anchor="t">
              <a:spAutoFit/>
            </a:bodyPr>
            <a:lstStyle/>
            <a:p>
              <a:pPr algn="ctr">
                <a:lnSpc>
                  <a:spcPts val="2116"/>
                </a:lnSpc>
              </a:pPr>
              <a:r>
                <a:rPr lang="en-US" sz="1628" spc="-32">
                  <a:solidFill>
                    <a:srgbClr val="000000"/>
                  </a:solidFill>
                  <a:latin typeface="Montserrat"/>
                </a:rPr>
                <a:t>Diffusez vos bonnes pratiques en évitant le greenwashing</a:t>
              </a:r>
            </a:p>
          </p:txBody>
        </p:sp>
        <p:sp>
          <p:nvSpPr>
            <p:cNvPr id="50" name="TextBox 50"/>
            <p:cNvSpPr txBox="1"/>
            <p:nvPr/>
          </p:nvSpPr>
          <p:spPr>
            <a:xfrm>
              <a:off x="7327744" y="2809163"/>
              <a:ext cx="1568208" cy="406725"/>
            </a:xfrm>
            <a:prstGeom prst="rect">
              <a:avLst/>
            </a:prstGeom>
          </p:spPr>
          <p:txBody>
            <a:bodyPr lIns="0" tIns="0" rIns="0" bIns="0" rtlCol="0" anchor="t">
              <a:spAutoFit/>
            </a:bodyPr>
            <a:lstStyle/>
            <a:p>
              <a:pPr algn="ctr">
                <a:lnSpc>
                  <a:spcPts val="2611"/>
                </a:lnSpc>
                <a:spcBef>
                  <a:spcPct val="0"/>
                </a:spcBef>
              </a:pPr>
              <a:r>
                <a:rPr lang="en-US" sz="1865" spc="-50">
                  <a:solidFill>
                    <a:srgbClr val="000000"/>
                  </a:solidFill>
                  <a:latin typeface="Montserrat Bold"/>
                </a:rPr>
                <a:t>Objectif 3</a:t>
              </a:r>
            </a:p>
          </p:txBody>
        </p:sp>
        <p:grpSp>
          <p:nvGrpSpPr>
            <p:cNvPr id="51" name="Group 51"/>
            <p:cNvGrpSpPr/>
            <p:nvPr/>
          </p:nvGrpSpPr>
          <p:grpSpPr>
            <a:xfrm>
              <a:off x="8224005" y="7473"/>
              <a:ext cx="920735" cy="920735"/>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F969C"/>
              </a:solidFill>
            </p:spPr>
            <p:txBody>
              <a:bodyPr/>
              <a:lstStyle/>
              <a:p>
                <a:endParaRPr lang="fr-FR"/>
              </a:p>
            </p:txBody>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2966"/>
                  </a:lnSpc>
                </a:pPr>
                <a:endParaRPr/>
              </a:p>
            </p:txBody>
          </p:sp>
        </p:grpSp>
        <p:sp>
          <p:nvSpPr>
            <p:cNvPr id="54" name="Freeform 54"/>
            <p:cNvSpPr/>
            <p:nvPr/>
          </p:nvSpPr>
          <p:spPr>
            <a:xfrm>
              <a:off x="8386206" y="215908"/>
              <a:ext cx="596334" cy="518810"/>
            </a:xfrm>
            <a:custGeom>
              <a:avLst/>
              <a:gdLst/>
              <a:ahLst/>
              <a:cxnLst/>
              <a:rect l="l" t="t" r="r" b="b"/>
              <a:pathLst>
                <a:path w="596334" h="518810">
                  <a:moveTo>
                    <a:pt x="0" y="0"/>
                  </a:moveTo>
                  <a:lnTo>
                    <a:pt x="596333" y="0"/>
                  </a:lnTo>
                  <a:lnTo>
                    <a:pt x="596333" y="518810"/>
                  </a:lnTo>
                  <a:lnTo>
                    <a:pt x="0" y="518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4597644" y="2840367"/>
            <a:ext cx="9092713" cy="6417933"/>
          </a:xfrm>
          <a:custGeom>
            <a:avLst/>
            <a:gdLst/>
            <a:ahLst/>
            <a:cxnLst/>
            <a:rect l="l" t="t" r="r" b="b"/>
            <a:pathLst>
              <a:path w="9092713" h="6417933">
                <a:moveTo>
                  <a:pt x="0" y="0"/>
                </a:moveTo>
                <a:lnTo>
                  <a:pt x="9092712" y="0"/>
                </a:lnTo>
                <a:lnTo>
                  <a:pt x="9092712" y="6417933"/>
                </a:lnTo>
                <a:lnTo>
                  <a:pt x="0" y="6417933"/>
                </a:lnTo>
                <a:lnTo>
                  <a:pt x="0" y="0"/>
                </a:lnTo>
                <a:close/>
              </a:path>
            </a:pathLst>
          </a:custGeom>
          <a:blipFill>
            <a:blip r:embed="rId2"/>
            <a:stretch>
              <a:fillRect l="-29" r="-29"/>
            </a:stretch>
          </a:blipFill>
        </p:spPr>
        <p:txBody>
          <a:bodyPr/>
          <a:lstStyle/>
          <a:p>
            <a:endParaRPr lang="fr-FR"/>
          </a:p>
        </p:txBody>
      </p:sp>
      <p:sp>
        <p:nvSpPr>
          <p:cNvPr id="3" name="TextBox 3"/>
          <p:cNvSpPr txBox="1"/>
          <p:nvPr/>
        </p:nvSpPr>
        <p:spPr>
          <a:xfrm>
            <a:off x="6284416" y="885825"/>
            <a:ext cx="5831384" cy="1252855"/>
          </a:xfrm>
          <a:prstGeom prst="rect">
            <a:avLst/>
          </a:prstGeom>
        </p:spPr>
        <p:txBody>
          <a:bodyPr wrap="square" lIns="0" tIns="0" rIns="0" bIns="0" rtlCol="0" anchor="t">
            <a:spAutoFit/>
          </a:bodyPr>
          <a:lstStyle/>
          <a:p>
            <a:pPr marL="0" lvl="0" indent="0" algn="l">
              <a:lnSpc>
                <a:spcPts val="10219"/>
              </a:lnSpc>
              <a:spcBef>
                <a:spcPct val="0"/>
              </a:spcBef>
            </a:pPr>
            <a:r>
              <a:rPr lang="en-US" sz="7299" dirty="0">
                <a:solidFill>
                  <a:srgbClr val="000000"/>
                </a:solidFill>
                <a:latin typeface="Montserrat Bold"/>
              </a:rPr>
              <a:t>CERTIFICAT</a:t>
            </a:r>
          </a:p>
        </p:txBody>
      </p:sp>
      <p:sp>
        <p:nvSpPr>
          <p:cNvPr id="6" name="TextBox 6"/>
          <p:cNvSpPr txBox="1"/>
          <p:nvPr/>
        </p:nvSpPr>
        <p:spPr>
          <a:xfrm>
            <a:off x="241511" y="106233"/>
            <a:ext cx="17694061" cy="9899760"/>
          </a:xfrm>
          <a:prstGeom prst="rect">
            <a:avLst/>
          </a:prstGeom>
        </p:spPr>
        <p:txBody>
          <a:bodyPr lIns="50800" tIns="50800" rIns="50800" bIns="50800" rtlCol="0" anchor="ctr"/>
          <a:lstStyle/>
          <a:p>
            <a:pPr marL="0" lvl="0" indent="0" algn="ctr">
              <a:lnSpc>
                <a:spcPts val="2659"/>
              </a:lnSpc>
              <a:spcBef>
                <a:spcPct val="0"/>
              </a:spcBef>
            </a:pPr>
            <a:endParaRPr/>
          </a:p>
        </p:txBody>
      </p:sp>
      <p:sp>
        <p:nvSpPr>
          <p:cNvPr id="7" name="Freeform 5">
            <a:extLst>
              <a:ext uri="{FF2B5EF4-FFF2-40B4-BE49-F238E27FC236}">
                <a16:creationId xmlns:a16="http://schemas.microsoft.com/office/drawing/2014/main" id="{24C2138A-A528-244C-363E-5B9E89F664F2}"/>
              </a:ext>
            </a:extLst>
          </p:cNvPr>
          <p:cNvSpPr/>
          <p:nvPr/>
        </p:nvSpPr>
        <p:spPr>
          <a:xfrm>
            <a:off x="241511" y="242294"/>
            <a:ext cx="17694061" cy="9763699"/>
          </a:xfrm>
          <a:custGeom>
            <a:avLst/>
            <a:gdLst/>
            <a:ahLst/>
            <a:cxnLst/>
            <a:rect l="l" t="t" r="r" b="b"/>
            <a:pathLst>
              <a:path w="4954731" h="2734053">
                <a:moveTo>
                  <a:pt x="0" y="0"/>
                </a:moveTo>
                <a:lnTo>
                  <a:pt x="4954731" y="0"/>
                </a:lnTo>
                <a:lnTo>
                  <a:pt x="4954731" y="2734053"/>
                </a:lnTo>
                <a:lnTo>
                  <a:pt x="0" y="2734053"/>
                </a:lnTo>
                <a:close/>
              </a:path>
            </a:pathLst>
          </a:custGeom>
          <a:solidFill>
            <a:srgbClr val="000000">
              <a:alpha val="0"/>
            </a:srgbClr>
          </a:solidFill>
          <a:ln w="228600" cap="sq">
            <a:solidFill>
              <a:srgbClr val="0C7075"/>
            </a:solidFill>
            <a:prstDash val="solid"/>
            <a:miter/>
          </a:ln>
        </p:spPr>
        <p:txBody>
          <a:bodyPr/>
          <a:lstStyle/>
          <a:p>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14159" y="2222497"/>
            <a:ext cx="10366872" cy="431165"/>
          </a:xfrm>
          <a:prstGeom prst="rect">
            <a:avLst/>
          </a:prstGeom>
        </p:spPr>
        <p:txBody>
          <a:bodyPr lIns="0" tIns="0" rIns="0" bIns="0" rtlCol="0" anchor="t">
            <a:spAutoFit/>
          </a:bodyPr>
          <a:lstStyle/>
          <a:p>
            <a:pPr marL="0" lvl="0" indent="0" algn="r">
              <a:lnSpc>
                <a:spcPts val="3535"/>
              </a:lnSpc>
            </a:pPr>
            <a:r>
              <a:rPr lang="en-US" sz="2525" spc="126">
                <a:solidFill>
                  <a:srgbClr val="191919"/>
                </a:solidFill>
                <a:latin typeface="Montserrat"/>
              </a:rPr>
              <a:t>En complément d'une stratégie de réduction ambitieuse... </a:t>
            </a:r>
          </a:p>
        </p:txBody>
      </p:sp>
      <p:sp>
        <p:nvSpPr>
          <p:cNvPr id="3" name="Freeform 3"/>
          <p:cNvSpPr/>
          <p:nvPr/>
        </p:nvSpPr>
        <p:spPr>
          <a:xfrm rot="-10800000">
            <a:off x="4787900"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0800000">
            <a:off x="12938125"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rot="-10800000">
            <a:off x="8863012" y="4673712"/>
            <a:ext cx="561975" cy="561975"/>
          </a:xfrm>
          <a:custGeom>
            <a:avLst/>
            <a:gdLst/>
            <a:ahLst/>
            <a:cxnLst/>
            <a:rect l="l" t="t" r="r" b="b"/>
            <a:pathLst>
              <a:path w="561975" h="561975">
                <a:moveTo>
                  <a:pt x="0" y="0"/>
                </a:moveTo>
                <a:lnTo>
                  <a:pt x="561975" y="0"/>
                </a:lnTo>
                <a:lnTo>
                  <a:pt x="561975" y="561975"/>
                </a:lnTo>
                <a:lnTo>
                  <a:pt x="0" y="561975"/>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9" name="Freeform 9"/>
          <p:cNvSpPr/>
          <p:nvPr/>
        </p:nvSpPr>
        <p:spPr>
          <a:xfrm>
            <a:off x="4715293" y="3598593"/>
            <a:ext cx="707189" cy="707189"/>
          </a:xfrm>
          <a:custGeom>
            <a:avLst/>
            <a:gdLst/>
            <a:ahLst/>
            <a:cxnLst/>
            <a:rect l="l" t="t" r="r" b="b"/>
            <a:pathLst>
              <a:path w="707189" h="707189">
                <a:moveTo>
                  <a:pt x="0" y="0"/>
                </a:moveTo>
                <a:lnTo>
                  <a:pt x="707189" y="0"/>
                </a:lnTo>
                <a:lnTo>
                  <a:pt x="707189" y="707189"/>
                </a:lnTo>
                <a:lnTo>
                  <a:pt x="0" y="7071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10" name="Group 10"/>
          <p:cNvGrpSpPr/>
          <p:nvPr/>
        </p:nvGrpSpPr>
        <p:grpSpPr>
          <a:xfrm>
            <a:off x="11441212" y="5717435"/>
            <a:ext cx="3555802" cy="2119687"/>
            <a:chOff x="0" y="0"/>
            <a:chExt cx="4741069" cy="2826249"/>
          </a:xfrm>
        </p:grpSpPr>
        <p:sp>
          <p:nvSpPr>
            <p:cNvPr id="11" name="TextBox 11"/>
            <p:cNvSpPr txBox="1"/>
            <p:nvPr/>
          </p:nvSpPr>
          <p:spPr>
            <a:xfrm>
              <a:off x="0" y="949824"/>
              <a:ext cx="4741069" cy="17354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Les émissions résiduelles pour contribuer aux objectifs de neutralité carbone mondiale. </a:t>
              </a:r>
            </a:p>
          </p:txBody>
        </p:sp>
        <p:sp>
          <p:nvSpPr>
            <p:cNvPr id="12" name="TextBox 12"/>
            <p:cNvSpPr txBox="1"/>
            <p:nvPr/>
          </p:nvSpPr>
          <p:spPr>
            <a:xfrm>
              <a:off x="0" y="-19050"/>
              <a:ext cx="4741069" cy="526288"/>
            </a:xfrm>
            <a:prstGeom prst="rect">
              <a:avLst/>
            </a:prstGeom>
          </p:spPr>
          <p:txBody>
            <a:bodyPr lIns="0" tIns="0" rIns="0" bIns="0" rtlCol="0" anchor="t">
              <a:spAutoFit/>
            </a:bodyPr>
            <a:lstStyle/>
            <a:p>
              <a:pPr marL="0" lvl="0" indent="0" algn="ctr">
                <a:lnSpc>
                  <a:spcPts val="3289"/>
                </a:lnSpc>
                <a:spcBef>
                  <a:spcPct val="0"/>
                </a:spcBef>
              </a:pPr>
              <a:r>
                <a:rPr lang="en-US" sz="2549">
                  <a:solidFill>
                    <a:srgbClr val="191919"/>
                  </a:solidFill>
                  <a:latin typeface="Montserrat Bold"/>
                </a:rPr>
                <a:t>Compenser</a:t>
              </a:r>
            </a:p>
          </p:txBody>
        </p:sp>
      </p:grpSp>
      <p:grpSp>
        <p:nvGrpSpPr>
          <p:cNvPr id="13" name="Group 13"/>
          <p:cNvGrpSpPr/>
          <p:nvPr/>
        </p:nvGrpSpPr>
        <p:grpSpPr>
          <a:xfrm>
            <a:off x="7366099" y="5668982"/>
            <a:ext cx="3555802" cy="2057584"/>
            <a:chOff x="0" y="0"/>
            <a:chExt cx="4741069" cy="2743445"/>
          </a:xfrm>
        </p:grpSpPr>
        <p:sp>
          <p:nvSpPr>
            <p:cNvPr id="14" name="TextBox 14"/>
            <p:cNvSpPr txBox="1"/>
            <p:nvPr/>
          </p:nvSpPr>
          <p:spPr>
            <a:xfrm>
              <a:off x="0" y="867020"/>
              <a:ext cx="4741069" cy="17354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Des projets de réduction ou de séquestration d'émissions de gaz à effet de serre. </a:t>
              </a:r>
            </a:p>
          </p:txBody>
        </p:sp>
        <p:sp>
          <p:nvSpPr>
            <p:cNvPr id="15" name="TextBox 15"/>
            <p:cNvSpPr txBox="1"/>
            <p:nvPr/>
          </p:nvSpPr>
          <p:spPr>
            <a:xfrm>
              <a:off x="0" y="-19050"/>
              <a:ext cx="4741069" cy="526669"/>
            </a:xfrm>
            <a:prstGeom prst="rect">
              <a:avLst/>
            </a:prstGeom>
          </p:spPr>
          <p:txBody>
            <a:bodyPr lIns="0" tIns="0" rIns="0" bIns="0" rtlCol="0" anchor="t">
              <a:spAutoFit/>
            </a:bodyPr>
            <a:lstStyle/>
            <a:p>
              <a:pPr marL="0" lvl="0" indent="0" algn="ctr">
                <a:lnSpc>
                  <a:spcPts val="3257"/>
                </a:lnSpc>
                <a:spcBef>
                  <a:spcPct val="0"/>
                </a:spcBef>
              </a:pPr>
              <a:r>
                <a:rPr lang="en-US" sz="2525">
                  <a:solidFill>
                    <a:srgbClr val="191919"/>
                  </a:solidFill>
                  <a:latin typeface="Montserrat Bold"/>
                </a:rPr>
                <a:t>Financer</a:t>
              </a:r>
            </a:p>
          </p:txBody>
        </p:sp>
      </p:grpSp>
      <p:grpSp>
        <p:nvGrpSpPr>
          <p:cNvPr id="16" name="Group 16"/>
          <p:cNvGrpSpPr/>
          <p:nvPr/>
        </p:nvGrpSpPr>
        <p:grpSpPr>
          <a:xfrm>
            <a:off x="3290987" y="5717435"/>
            <a:ext cx="3555802" cy="1741830"/>
            <a:chOff x="0" y="0"/>
            <a:chExt cx="4741069" cy="2322440"/>
          </a:xfrm>
        </p:grpSpPr>
        <p:sp>
          <p:nvSpPr>
            <p:cNvPr id="17" name="TextBox 17"/>
            <p:cNvSpPr txBox="1"/>
            <p:nvPr/>
          </p:nvSpPr>
          <p:spPr>
            <a:xfrm>
              <a:off x="0" y="890515"/>
              <a:ext cx="4741069" cy="1290955"/>
            </a:xfrm>
            <a:prstGeom prst="rect">
              <a:avLst/>
            </a:prstGeom>
          </p:spPr>
          <p:txBody>
            <a:bodyPr lIns="0" tIns="0" rIns="0" bIns="0" rtlCol="0" anchor="t">
              <a:spAutoFit/>
            </a:bodyPr>
            <a:lstStyle/>
            <a:p>
              <a:pPr algn="ctr">
                <a:lnSpc>
                  <a:spcPts val="2662"/>
                </a:lnSpc>
              </a:pPr>
              <a:r>
                <a:rPr lang="en-US" sz="1775" spc="88">
                  <a:solidFill>
                    <a:srgbClr val="191919"/>
                  </a:solidFill>
                  <a:latin typeface="Montserrat"/>
                </a:rPr>
                <a:t>Les projets : taille, géographie, secteur, label, prix, technique, etc.</a:t>
              </a:r>
            </a:p>
          </p:txBody>
        </p:sp>
        <p:sp>
          <p:nvSpPr>
            <p:cNvPr id="18" name="TextBox 18"/>
            <p:cNvSpPr txBox="1"/>
            <p:nvPr/>
          </p:nvSpPr>
          <p:spPr>
            <a:xfrm>
              <a:off x="0" y="-19050"/>
              <a:ext cx="4741069" cy="514350"/>
            </a:xfrm>
            <a:prstGeom prst="rect">
              <a:avLst/>
            </a:prstGeom>
          </p:spPr>
          <p:txBody>
            <a:bodyPr lIns="0" tIns="0" rIns="0" bIns="0" rtlCol="0" anchor="t">
              <a:spAutoFit/>
            </a:bodyPr>
            <a:lstStyle/>
            <a:p>
              <a:pPr marL="0" lvl="0" indent="0" algn="ctr">
                <a:lnSpc>
                  <a:spcPts val="3224"/>
                </a:lnSpc>
                <a:spcBef>
                  <a:spcPct val="0"/>
                </a:spcBef>
              </a:pPr>
              <a:r>
                <a:rPr lang="en-US" sz="2499">
                  <a:solidFill>
                    <a:srgbClr val="191919"/>
                  </a:solidFill>
                  <a:latin typeface="Montserrat Bold"/>
                </a:rPr>
                <a:t>Choisir</a:t>
              </a:r>
            </a:p>
          </p:txBody>
        </p:sp>
      </p:grpSp>
      <p:sp>
        <p:nvSpPr>
          <p:cNvPr id="19" name="TextBox 19"/>
          <p:cNvSpPr txBox="1"/>
          <p:nvPr/>
        </p:nvSpPr>
        <p:spPr>
          <a:xfrm>
            <a:off x="5667701" y="886659"/>
            <a:ext cx="7832399" cy="1251828"/>
          </a:xfrm>
          <a:prstGeom prst="rect">
            <a:avLst/>
          </a:prstGeom>
        </p:spPr>
        <p:txBody>
          <a:bodyPr wrap="square" lIns="0" tIns="0" rIns="0" bIns="0" rtlCol="0" anchor="t">
            <a:spAutoFit/>
          </a:bodyPr>
          <a:lstStyle/>
          <a:p>
            <a:pPr marL="0" lvl="0" indent="0" algn="just">
              <a:lnSpc>
                <a:spcPts val="10276"/>
              </a:lnSpc>
              <a:spcBef>
                <a:spcPct val="0"/>
              </a:spcBef>
            </a:pPr>
            <a:r>
              <a:rPr lang="en-US" sz="7340" dirty="0">
                <a:solidFill>
                  <a:srgbClr val="000000"/>
                </a:solidFill>
                <a:latin typeface="Montserrat Bold"/>
              </a:rPr>
              <a:t>CONTRIBUTION</a:t>
            </a:r>
          </a:p>
        </p:txBody>
      </p:sp>
      <p:sp>
        <p:nvSpPr>
          <p:cNvPr id="20" name="Freeform 20"/>
          <p:cNvSpPr/>
          <p:nvPr/>
        </p:nvSpPr>
        <p:spPr>
          <a:xfrm>
            <a:off x="8790405" y="3598593"/>
            <a:ext cx="707189" cy="707189"/>
          </a:xfrm>
          <a:custGeom>
            <a:avLst/>
            <a:gdLst/>
            <a:ahLst/>
            <a:cxnLst/>
            <a:rect l="l" t="t" r="r" b="b"/>
            <a:pathLst>
              <a:path w="707189" h="707189">
                <a:moveTo>
                  <a:pt x="0" y="0"/>
                </a:moveTo>
                <a:lnTo>
                  <a:pt x="707190" y="0"/>
                </a:lnTo>
                <a:lnTo>
                  <a:pt x="707190" y="707189"/>
                </a:lnTo>
                <a:lnTo>
                  <a:pt x="0" y="707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1" name="Freeform 21"/>
          <p:cNvSpPr/>
          <p:nvPr/>
        </p:nvSpPr>
        <p:spPr>
          <a:xfrm>
            <a:off x="12865518" y="3598593"/>
            <a:ext cx="707189" cy="707189"/>
          </a:xfrm>
          <a:custGeom>
            <a:avLst/>
            <a:gdLst/>
            <a:ahLst/>
            <a:cxnLst/>
            <a:rect l="l" t="t" r="r" b="b"/>
            <a:pathLst>
              <a:path w="707189" h="707189">
                <a:moveTo>
                  <a:pt x="0" y="0"/>
                </a:moveTo>
                <a:lnTo>
                  <a:pt x="707189" y="0"/>
                </a:lnTo>
                <a:lnTo>
                  <a:pt x="707189" y="707189"/>
                </a:lnTo>
                <a:lnTo>
                  <a:pt x="0" y="7071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nvGrpSpPr>
          <p:cNvPr id="22" name="Group 6">
            <a:extLst>
              <a:ext uri="{FF2B5EF4-FFF2-40B4-BE49-F238E27FC236}">
                <a16:creationId xmlns:a16="http://schemas.microsoft.com/office/drawing/2014/main" id="{BDA32795-8865-D68A-C192-6695E8F791C0}"/>
              </a:ext>
            </a:extLst>
          </p:cNvPr>
          <p:cNvGrpSpPr/>
          <p:nvPr/>
        </p:nvGrpSpPr>
        <p:grpSpPr>
          <a:xfrm>
            <a:off x="241511" y="242294"/>
            <a:ext cx="17694061" cy="9763699"/>
            <a:chOff x="0" y="0"/>
            <a:chExt cx="4954731" cy="2734053"/>
          </a:xfrm>
        </p:grpSpPr>
        <p:sp>
          <p:nvSpPr>
            <p:cNvPr id="23" name="Freeform 7">
              <a:extLst>
                <a:ext uri="{FF2B5EF4-FFF2-40B4-BE49-F238E27FC236}">
                  <a16:creationId xmlns:a16="http://schemas.microsoft.com/office/drawing/2014/main" id="{F71551EF-C90C-B136-46B1-BD30DCACD6C5}"/>
                </a:ext>
              </a:extLst>
            </p:cNvPr>
            <p:cNvSpPr/>
            <p:nvPr/>
          </p:nvSpPr>
          <p:spPr>
            <a:xfrm>
              <a:off x="0" y="0"/>
              <a:ext cx="4954731" cy="2734053"/>
            </a:xfrm>
            <a:custGeom>
              <a:avLst/>
              <a:gdLst/>
              <a:ahLst/>
              <a:cxnLst/>
              <a:rect l="l" t="t" r="r" b="b"/>
              <a:pathLst>
                <a:path w="4954731" h="2734053">
                  <a:moveTo>
                    <a:pt x="0" y="0"/>
                  </a:moveTo>
                  <a:lnTo>
                    <a:pt x="4954731" y="0"/>
                  </a:lnTo>
                  <a:lnTo>
                    <a:pt x="4954731" y="2734053"/>
                  </a:lnTo>
                  <a:lnTo>
                    <a:pt x="0" y="2734053"/>
                  </a:lnTo>
                  <a:close/>
                </a:path>
              </a:pathLst>
            </a:custGeom>
            <a:solidFill>
              <a:srgbClr val="000000">
                <a:alpha val="0"/>
              </a:srgbClr>
            </a:solidFill>
            <a:ln w="228600" cap="sq">
              <a:solidFill>
                <a:srgbClr val="0C7075"/>
              </a:solidFill>
              <a:prstDash val="solid"/>
              <a:miter/>
            </a:ln>
          </p:spPr>
          <p:txBody>
            <a:bodyPr/>
            <a:lstStyle/>
            <a:p>
              <a:endParaRPr lang="fr-FR"/>
            </a:p>
          </p:txBody>
        </p:sp>
        <p:sp>
          <p:nvSpPr>
            <p:cNvPr id="24" name="TextBox 8">
              <a:extLst>
                <a:ext uri="{FF2B5EF4-FFF2-40B4-BE49-F238E27FC236}">
                  <a16:creationId xmlns:a16="http://schemas.microsoft.com/office/drawing/2014/main" id="{DAD31DC9-8C0C-C1AB-87D6-CC0F06877AF2}"/>
                </a:ext>
              </a:extLst>
            </p:cNvPr>
            <p:cNvSpPr txBox="1"/>
            <p:nvPr/>
          </p:nvSpPr>
          <p:spPr>
            <a:xfrm>
              <a:off x="0" y="-38100"/>
              <a:ext cx="4954731" cy="2772153"/>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fr-FR"/>
          </a:p>
        </p:txBody>
      </p:sp>
      <p:sp>
        <p:nvSpPr>
          <p:cNvPr id="3" name="TextBox 3"/>
          <p:cNvSpPr txBox="1"/>
          <p:nvPr/>
        </p:nvSpPr>
        <p:spPr>
          <a:xfrm>
            <a:off x="1028700" y="665621"/>
            <a:ext cx="16230600" cy="8004310"/>
          </a:xfrm>
          <a:prstGeom prst="rect">
            <a:avLst/>
          </a:prstGeom>
        </p:spPr>
        <p:txBody>
          <a:bodyPr lIns="0" tIns="0" rIns="0" bIns="0" rtlCol="0" anchor="t">
            <a:spAutoFit/>
          </a:bodyPr>
          <a:lstStyle/>
          <a:p>
            <a:pPr>
              <a:lnSpc>
                <a:spcPts val="6358"/>
              </a:lnSpc>
            </a:pPr>
            <a:r>
              <a:rPr lang="en-US" sz="4541">
                <a:solidFill>
                  <a:srgbClr val="000000"/>
                </a:solidFill>
                <a:latin typeface="Montserrat Bold"/>
              </a:rPr>
              <a:t>FAQ</a:t>
            </a:r>
          </a:p>
          <a:p>
            <a:pPr>
              <a:lnSpc>
                <a:spcPts val="2727"/>
              </a:lnSpc>
            </a:pPr>
            <a:endParaRPr lang="en-US" sz="4541">
              <a:solidFill>
                <a:srgbClr val="000000"/>
              </a:solidFill>
              <a:latin typeface="Montserrat Bold"/>
            </a:endParaRPr>
          </a:p>
          <a:p>
            <a:pPr>
              <a:lnSpc>
                <a:spcPts val="2727"/>
              </a:lnSpc>
            </a:pPr>
            <a:r>
              <a:rPr lang="en-US" sz="1947">
                <a:solidFill>
                  <a:srgbClr val="000000"/>
                </a:solidFill>
                <a:latin typeface="Montserrat Bold"/>
              </a:rPr>
              <a:t>Qui s’occupe du calcul de l’empreinte carbone ?</a:t>
            </a:r>
          </a:p>
          <a:p>
            <a:pPr marL="420544" lvl="1" indent="-210272">
              <a:lnSpc>
                <a:spcPts val="2727"/>
              </a:lnSpc>
              <a:buFont typeface="Arial"/>
              <a:buChar char="•"/>
            </a:pPr>
            <a:r>
              <a:rPr lang="en-US" sz="1947">
                <a:solidFill>
                  <a:srgbClr val="000000"/>
                </a:solidFill>
                <a:latin typeface="Montserrat"/>
              </a:rPr>
              <a:t>Nous nous en occupons.</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Combien de temps cela prend-il ?</a:t>
            </a:r>
          </a:p>
          <a:p>
            <a:pPr marL="420544" lvl="1" indent="-210272">
              <a:lnSpc>
                <a:spcPts val="2727"/>
              </a:lnSpc>
              <a:buFont typeface="Arial"/>
              <a:buChar char="•"/>
            </a:pPr>
            <a:r>
              <a:rPr lang="en-US" sz="1947">
                <a:solidFill>
                  <a:srgbClr val="000000"/>
                </a:solidFill>
                <a:latin typeface="Montserrat"/>
              </a:rPr>
              <a:t>Cela dépend de la prestation : entre 1/2 journée et une journée.</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Quelles mesures pour un événement plus durable ?</a:t>
            </a:r>
          </a:p>
          <a:p>
            <a:pPr marL="420544" lvl="1" indent="-210272">
              <a:lnSpc>
                <a:spcPts val="2727"/>
              </a:lnSpc>
              <a:buFont typeface="Arial"/>
              <a:buChar char="•"/>
            </a:pPr>
            <a:r>
              <a:rPr lang="en-US" sz="1947">
                <a:solidFill>
                  <a:srgbClr val="000000"/>
                </a:solidFill>
                <a:latin typeface="Montserrat"/>
              </a:rPr>
              <a:t>Sélection de fournisseurs locaux, réduction des déchets, options végétariennes et véganes, utilisateurs de matériaux durables, sensibilisation &amp; communication.</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Comment combiner excellence événementielle et durabilité ?</a:t>
            </a:r>
          </a:p>
          <a:p>
            <a:pPr marL="420544" lvl="1" indent="-210272">
              <a:lnSpc>
                <a:spcPts val="2727"/>
              </a:lnSpc>
              <a:buFont typeface="Arial"/>
              <a:buChar char="•"/>
            </a:pPr>
            <a:r>
              <a:rPr lang="en-US" sz="1947">
                <a:solidFill>
                  <a:srgbClr val="000000"/>
                </a:solidFill>
                <a:latin typeface="Montserrat"/>
              </a:rPr>
              <a:t>Grâce à notre partenariat avec Climeet, nous mesurons et réduisons l’empreinte carbone de nos prestations sans que cela impacte leur qualité.</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Qu’est-ce que cela m’apporte ?</a:t>
            </a:r>
          </a:p>
          <a:p>
            <a:pPr marL="420544" lvl="1" indent="-210272">
              <a:lnSpc>
                <a:spcPts val="2727"/>
              </a:lnSpc>
              <a:buFont typeface="Arial"/>
              <a:buChar char="•"/>
            </a:pPr>
            <a:r>
              <a:rPr lang="en-US" sz="1947">
                <a:solidFill>
                  <a:srgbClr val="000000"/>
                </a:solidFill>
                <a:latin typeface="Montserrat"/>
              </a:rPr>
              <a:t>Sensibilisation à l’impact environnemental, identification des domaines à améliorer, responsabilité sociale et engagement, etc.</a:t>
            </a:r>
          </a:p>
          <a:p>
            <a:pPr>
              <a:lnSpc>
                <a:spcPts val="2727"/>
              </a:lnSpc>
            </a:pPr>
            <a:endParaRPr lang="en-US" sz="1947">
              <a:solidFill>
                <a:srgbClr val="000000"/>
              </a:solidFill>
              <a:latin typeface="Montserrat"/>
            </a:endParaRPr>
          </a:p>
          <a:p>
            <a:pPr>
              <a:lnSpc>
                <a:spcPts val="2727"/>
              </a:lnSpc>
            </a:pPr>
            <a:r>
              <a:rPr lang="en-US" sz="1947">
                <a:solidFill>
                  <a:srgbClr val="000000"/>
                </a:solidFill>
                <a:latin typeface="Montserrat Bold"/>
              </a:rPr>
              <a:t>Puis-je communiquer dessus ?</a:t>
            </a:r>
          </a:p>
          <a:p>
            <a:pPr marL="420544" lvl="1" indent="-210272">
              <a:lnSpc>
                <a:spcPts val="2727"/>
              </a:lnSpc>
              <a:spcBef>
                <a:spcPct val="0"/>
              </a:spcBef>
              <a:buFont typeface="Arial"/>
              <a:buChar char="•"/>
            </a:pPr>
            <a:r>
              <a:rPr lang="en-US" sz="1947">
                <a:solidFill>
                  <a:srgbClr val="000000"/>
                </a:solidFill>
                <a:latin typeface="Montserrat"/>
              </a:rPr>
              <a:t>Oui, vous aurez accès aux résultats détaillés de vos émissions par poste. Vous pouvez communiquer dessus en toute transparence et avec assurance, pour diffuser vos bonnes pratiques tout en évitant le greenwashing.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Personnalisé</PresentationFormat>
  <Paragraphs>84</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Montserrat Bold</vt:lpstr>
      <vt:lpstr>Montserrat</vt: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Deck_Kit de com_Présentation Revendeurs Agences</dc:title>
  <cp:lastModifiedBy>Clara Cazin</cp:lastModifiedBy>
  <cp:revision>3</cp:revision>
  <dcterms:created xsi:type="dcterms:W3CDTF">2006-08-16T00:00:00Z</dcterms:created>
  <dcterms:modified xsi:type="dcterms:W3CDTF">2024-04-02T15:45:53Z</dcterms:modified>
  <dc:identifier>DAF_N_GMM8Y</dc:identifier>
</cp:coreProperties>
</file>